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654" r:id="rId1"/>
  </p:sldMasterIdLst>
  <p:notesMasterIdLst>
    <p:notesMasterId r:id="rId21"/>
  </p:notesMasterIdLst>
  <p:handoutMasterIdLst>
    <p:handoutMasterId r:id="rId22"/>
  </p:handoutMasterIdLst>
  <p:sldIdLst>
    <p:sldId id="256" r:id="rId2"/>
    <p:sldId id="292" r:id="rId3"/>
    <p:sldId id="436" r:id="rId4"/>
    <p:sldId id="438" r:id="rId5"/>
    <p:sldId id="416" r:id="rId6"/>
    <p:sldId id="389" r:id="rId7"/>
    <p:sldId id="432" r:id="rId8"/>
    <p:sldId id="431" r:id="rId9"/>
    <p:sldId id="430" r:id="rId10"/>
    <p:sldId id="429" r:id="rId11"/>
    <p:sldId id="424" r:id="rId12"/>
    <p:sldId id="350" r:id="rId13"/>
    <p:sldId id="370" r:id="rId14"/>
    <p:sldId id="371" r:id="rId15"/>
    <p:sldId id="369" r:id="rId16"/>
    <p:sldId id="414" r:id="rId17"/>
    <p:sldId id="437" r:id="rId18"/>
    <p:sldId id="379" r:id="rId19"/>
    <p:sldId id="378" r:id="rId20"/>
  </p:sldIdLst>
  <p:sldSz cx="9144000" cy="6858000" type="screen4x3"/>
  <p:notesSz cx="9223375" cy="70104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bw" frameSlides="1"/>
  <p:showPr loop="1"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4" autoAdjust="0"/>
    <p:restoredTop sz="83803" autoAdjust="0"/>
  </p:normalViewPr>
  <p:slideViewPr>
    <p:cSldViewPr snapToObjects="1">
      <p:cViewPr>
        <p:scale>
          <a:sx n="80" d="100"/>
          <a:sy n="80" d="100"/>
        </p:scale>
        <p:origin x="-1104"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95738" cy="350838"/>
          </a:xfrm>
          <a:prstGeom prst="rect">
            <a:avLst/>
          </a:prstGeom>
        </p:spPr>
        <p:txBody>
          <a:bodyPr vert="horz" wrap="square" lIns="92437" tIns="46218" rIns="92437" bIns="46218" numCol="1" anchor="t"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5222875" y="0"/>
            <a:ext cx="3998913" cy="350838"/>
          </a:xfrm>
          <a:prstGeom prst="rect">
            <a:avLst/>
          </a:prstGeom>
        </p:spPr>
        <p:txBody>
          <a:bodyPr vert="horz" wrap="square" lIns="92437" tIns="46218" rIns="92437" bIns="46218" numCol="1" anchor="t" anchorCtr="0" compatLnSpc="1">
            <a:prstTxWarp prst="textNoShape">
              <a:avLst/>
            </a:prstTxWarp>
          </a:bodyPr>
          <a:lstStyle>
            <a:lvl1pPr algn="r">
              <a:defRPr sz="1200">
                <a:latin typeface="Calibri" charset="0"/>
                <a:ea typeface="ＭＳ Ｐゴシック" charset="-128"/>
              </a:defRPr>
            </a:lvl1pPr>
          </a:lstStyle>
          <a:p>
            <a:pPr>
              <a:defRPr/>
            </a:pPr>
            <a:fld id="{F1D56CBC-97BC-4D4F-BD11-A3E4EC4E7398}" type="datetime1">
              <a:rPr lang="en-US"/>
              <a:pPr>
                <a:defRPr/>
              </a:pPr>
              <a:t>6/4/2023</a:t>
            </a:fld>
            <a:endParaRPr lang="en-US"/>
          </a:p>
        </p:txBody>
      </p:sp>
      <p:sp>
        <p:nvSpPr>
          <p:cNvPr id="4" name="Footer Placeholder 3"/>
          <p:cNvSpPr>
            <a:spLocks noGrp="1"/>
          </p:cNvSpPr>
          <p:nvPr>
            <p:ph type="ftr" sz="quarter" idx="2"/>
          </p:nvPr>
        </p:nvSpPr>
        <p:spPr>
          <a:xfrm>
            <a:off x="0" y="6657975"/>
            <a:ext cx="3995738" cy="350838"/>
          </a:xfrm>
          <a:prstGeom prst="rect">
            <a:avLst/>
          </a:prstGeom>
        </p:spPr>
        <p:txBody>
          <a:bodyPr vert="horz" wrap="square" lIns="92437" tIns="46218" rIns="92437" bIns="46218" numCol="1" anchor="b"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5222875" y="6657975"/>
            <a:ext cx="3998913" cy="350838"/>
          </a:xfrm>
          <a:prstGeom prst="rect">
            <a:avLst/>
          </a:prstGeom>
        </p:spPr>
        <p:txBody>
          <a:bodyPr vert="horz" wrap="square" lIns="92437" tIns="46218" rIns="92437" bIns="46218" numCol="1" anchor="b" anchorCtr="0" compatLnSpc="1">
            <a:prstTxWarp prst="textNoShape">
              <a:avLst/>
            </a:prstTxWarp>
          </a:bodyPr>
          <a:lstStyle>
            <a:lvl1pPr algn="r">
              <a:defRPr sz="1200">
                <a:latin typeface="Calibri" charset="0"/>
                <a:ea typeface="ＭＳ Ｐゴシック" charset="-128"/>
              </a:defRPr>
            </a:lvl1pPr>
          </a:lstStyle>
          <a:p>
            <a:pPr>
              <a:defRPr/>
            </a:pPr>
            <a:fld id="{D723F6EB-AF2F-452E-9FCD-8E156653E413}" type="slidenum">
              <a:rPr lang="en-US"/>
              <a:pPr>
                <a:defRPr/>
              </a:pPr>
              <a:t>‹#›</a:t>
            </a:fld>
            <a:endParaRPr lang="en-US"/>
          </a:p>
        </p:txBody>
      </p:sp>
    </p:spTree>
    <p:extLst>
      <p:ext uri="{BB962C8B-B14F-4D97-AF65-F5344CB8AC3E}">
        <p14:creationId xmlns:p14="http://schemas.microsoft.com/office/powerpoint/2010/main" xmlns="" val="33196563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95738" cy="350838"/>
          </a:xfrm>
          <a:prstGeom prst="rect">
            <a:avLst/>
          </a:prstGeom>
        </p:spPr>
        <p:txBody>
          <a:bodyPr vert="horz" wrap="square" lIns="92437" tIns="46218" rIns="92437" bIns="46218" numCol="1" anchor="t"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idx="1"/>
          </p:nvPr>
        </p:nvSpPr>
        <p:spPr>
          <a:xfrm>
            <a:off x="5222875" y="0"/>
            <a:ext cx="3998913" cy="350838"/>
          </a:xfrm>
          <a:prstGeom prst="rect">
            <a:avLst/>
          </a:prstGeom>
        </p:spPr>
        <p:txBody>
          <a:bodyPr vert="horz" wrap="square" lIns="92437" tIns="46218" rIns="92437" bIns="46218" numCol="1" anchor="t" anchorCtr="0" compatLnSpc="1">
            <a:prstTxWarp prst="textNoShape">
              <a:avLst/>
            </a:prstTxWarp>
          </a:bodyPr>
          <a:lstStyle>
            <a:lvl1pPr algn="r">
              <a:defRPr sz="1200">
                <a:latin typeface="Calibri" charset="0"/>
                <a:ea typeface="ＭＳ Ｐゴシック" charset="-128"/>
              </a:defRPr>
            </a:lvl1pPr>
          </a:lstStyle>
          <a:p>
            <a:pPr>
              <a:defRPr/>
            </a:pPr>
            <a:fld id="{13DF2312-896C-4B7F-84A5-E1FC87C23AE7}" type="datetime1">
              <a:rPr lang="en-US"/>
              <a:pPr>
                <a:defRPr/>
              </a:pPr>
              <a:t>6/4/2023</a:t>
            </a:fld>
            <a:endParaRPr lang="en-US"/>
          </a:p>
        </p:txBody>
      </p:sp>
      <p:sp>
        <p:nvSpPr>
          <p:cNvPr id="4" name="Slide Image Placeholder 3"/>
          <p:cNvSpPr>
            <a:spLocks noGrp="1" noRot="1" noChangeAspect="1"/>
          </p:cNvSpPr>
          <p:nvPr>
            <p:ph type="sldImg" idx="2"/>
          </p:nvPr>
        </p:nvSpPr>
        <p:spPr>
          <a:xfrm>
            <a:off x="2859088" y="525463"/>
            <a:ext cx="3505200" cy="2628900"/>
          </a:xfrm>
          <a:prstGeom prst="rect">
            <a:avLst/>
          </a:prstGeom>
          <a:noFill/>
          <a:ln w="12700">
            <a:solidFill>
              <a:prstClr val="black"/>
            </a:solidFill>
          </a:ln>
        </p:spPr>
        <p:txBody>
          <a:bodyPr vert="horz" lIns="92437" tIns="46218" rIns="92437" bIns="46218" rtlCol="0" anchor="ctr"/>
          <a:lstStyle/>
          <a:p>
            <a:pPr lvl="0"/>
            <a:endParaRPr lang="en-US" noProof="0"/>
          </a:p>
        </p:txBody>
      </p:sp>
      <p:sp>
        <p:nvSpPr>
          <p:cNvPr id="5" name="Notes Placeholder 4"/>
          <p:cNvSpPr>
            <a:spLocks noGrp="1"/>
          </p:cNvSpPr>
          <p:nvPr>
            <p:ph type="body" sz="quarter" idx="3"/>
          </p:nvPr>
        </p:nvSpPr>
        <p:spPr>
          <a:xfrm>
            <a:off x="923925" y="3330575"/>
            <a:ext cx="7378700" cy="3154363"/>
          </a:xfrm>
          <a:prstGeom prst="rect">
            <a:avLst/>
          </a:prstGeom>
        </p:spPr>
        <p:txBody>
          <a:bodyPr vert="horz" lIns="92437" tIns="46218" rIns="92437" bIns="4621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6657975"/>
            <a:ext cx="3995738" cy="350838"/>
          </a:xfrm>
          <a:prstGeom prst="rect">
            <a:avLst/>
          </a:prstGeom>
        </p:spPr>
        <p:txBody>
          <a:bodyPr vert="horz" wrap="square" lIns="92437" tIns="46218" rIns="92437" bIns="46218" numCol="1" anchor="b"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7" name="Slide Number Placeholder 6"/>
          <p:cNvSpPr>
            <a:spLocks noGrp="1"/>
          </p:cNvSpPr>
          <p:nvPr>
            <p:ph type="sldNum" sz="quarter" idx="5"/>
          </p:nvPr>
        </p:nvSpPr>
        <p:spPr>
          <a:xfrm>
            <a:off x="5222875" y="6657975"/>
            <a:ext cx="3998913" cy="350838"/>
          </a:xfrm>
          <a:prstGeom prst="rect">
            <a:avLst/>
          </a:prstGeom>
        </p:spPr>
        <p:txBody>
          <a:bodyPr vert="horz" wrap="square" lIns="92437" tIns="46218" rIns="92437" bIns="46218" numCol="1" anchor="b" anchorCtr="0" compatLnSpc="1">
            <a:prstTxWarp prst="textNoShape">
              <a:avLst/>
            </a:prstTxWarp>
          </a:bodyPr>
          <a:lstStyle>
            <a:lvl1pPr algn="r">
              <a:defRPr sz="1200">
                <a:latin typeface="Calibri" charset="0"/>
                <a:ea typeface="ＭＳ Ｐゴシック" charset="-128"/>
              </a:defRPr>
            </a:lvl1pPr>
          </a:lstStyle>
          <a:p>
            <a:pPr>
              <a:defRPr/>
            </a:pPr>
            <a:fld id="{576FD036-EF97-4905-9E52-B030C561B56F}" type="slidenum">
              <a:rPr lang="en-US"/>
              <a:pPr>
                <a:defRPr/>
              </a:pPr>
              <a:t>‹#›</a:t>
            </a:fld>
            <a:endParaRPr lang="en-US"/>
          </a:p>
        </p:txBody>
      </p:sp>
    </p:spTree>
    <p:extLst>
      <p:ext uri="{BB962C8B-B14F-4D97-AF65-F5344CB8AC3E}">
        <p14:creationId xmlns:p14="http://schemas.microsoft.com/office/powerpoint/2010/main" xmlns="" val="446930677"/>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EE5B5262-A7D4-48AD-A875-CFD362949E90}" type="slidenum">
              <a:rPr lang="en-US" sz="1200" smtClean="0">
                <a:latin typeface="Calibri" pitchFamily="34" charset="0"/>
              </a:rPr>
              <a:pPr eaLnBrk="1" hangingPunct="1"/>
              <a:t>1</a:t>
            </a:fld>
            <a:endParaRPr lang="en-US" sz="1200"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D6DDC269-84EA-41DB-8B5E-CC30475D9FBF}" type="slidenum">
              <a:rPr lang="en-US" sz="1200" smtClean="0">
                <a:latin typeface="Calibri" pitchFamily="34" charset="0"/>
              </a:rPr>
              <a:pPr eaLnBrk="1" hangingPunct="1"/>
              <a:t>7</a:t>
            </a:fld>
            <a:endParaRPr lang="en-US" sz="1200"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D6DDC269-84EA-41DB-8B5E-CC30475D9FBF}" type="slidenum">
              <a:rPr lang="en-US" sz="1200" smtClean="0">
                <a:latin typeface="Calibri" pitchFamily="34" charset="0"/>
              </a:rPr>
              <a:pPr eaLnBrk="1" hangingPunct="1"/>
              <a:t>8</a:t>
            </a:fld>
            <a:endParaRPr lang="en-US" sz="1200"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D6DDC269-84EA-41DB-8B5E-CC30475D9FBF}" type="slidenum">
              <a:rPr lang="en-US" sz="1200" smtClean="0">
                <a:latin typeface="Calibri" pitchFamily="34" charset="0"/>
              </a:rPr>
              <a:pPr eaLnBrk="1" hangingPunct="1"/>
              <a:t>9</a:t>
            </a:fld>
            <a:endParaRPr lang="en-US" sz="1200"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D6DDC269-84EA-41DB-8B5E-CC30475D9FBF}" type="slidenum">
              <a:rPr lang="en-US" sz="1200" smtClean="0">
                <a:latin typeface="Calibri" pitchFamily="34" charset="0"/>
              </a:rPr>
              <a:pPr eaLnBrk="1" hangingPunct="1"/>
              <a:t>10</a:t>
            </a:fld>
            <a:endParaRPr lang="en-US" sz="1200"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D6DDC269-84EA-41DB-8B5E-CC30475D9FBF}" type="slidenum">
              <a:rPr lang="en-US" sz="1200" smtClean="0">
                <a:latin typeface="Calibri" pitchFamily="34" charset="0"/>
              </a:rPr>
              <a:pPr eaLnBrk="1" hangingPunct="1"/>
              <a:t>11</a:t>
            </a:fld>
            <a:endParaRPr lang="en-US" sz="1200"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D6DDC269-84EA-41DB-8B5E-CC30475D9FBF}" type="slidenum">
              <a:rPr lang="en-US" sz="1200" smtClean="0">
                <a:latin typeface="Calibri" pitchFamily="34" charset="0"/>
              </a:rPr>
              <a:pPr eaLnBrk="1" hangingPunct="1"/>
              <a:t>17</a:t>
            </a:fld>
            <a:endParaRPr lang="en-US" sz="1200"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D6DDC269-84EA-41DB-8B5E-CC30475D9FBF}" type="slidenum">
              <a:rPr lang="en-US" sz="1200" smtClean="0">
                <a:latin typeface="Calibri" pitchFamily="34" charset="0"/>
              </a:rPr>
              <a:pPr eaLnBrk="1" hangingPunct="1"/>
              <a:t>18</a:t>
            </a:fld>
            <a:endParaRPr lang="en-US" sz="1200"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0286D67B-EB5D-4184-AC9C-ECADA84F04BB}" type="slidenum">
              <a:rPr lang="en-US" sz="1200" smtClean="0">
                <a:latin typeface="Calibri" pitchFamily="34" charset="0"/>
              </a:rPr>
              <a:pPr eaLnBrk="1" hangingPunct="1"/>
              <a:t>19</a:t>
            </a:fld>
            <a:endParaRPr lang="en-US" sz="1200"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284163" y="444500"/>
            <a:ext cx="8574087" cy="1468438"/>
          </a:xfrm>
          <a:prstGeom prst="rect">
            <a:avLst/>
          </a:prstGeom>
          <a:solidFill>
            <a:schemeClr val="tx1">
              <a:lumMod val="85000"/>
              <a:lumOff val="15000"/>
              <a:alpha val="85000"/>
            </a:schemeClr>
          </a:solidFill>
        </p:spPr>
        <p:txBody>
          <a:bodyPr rIns="182880" bIns="365760" anchor="b">
            <a:normAutofit/>
          </a:bodyPr>
          <a:lstStyle/>
          <a:p>
            <a:pPr defTabSz="914400">
              <a:defRPr/>
            </a:pPr>
            <a:endParaRPr sz="4200">
              <a:solidFill>
                <a:schemeClr val="bg1"/>
              </a:solidFill>
              <a:latin typeface="+mj-lt"/>
              <a:ea typeface="+mj-ea"/>
              <a:cs typeface="+mj-cs"/>
            </a:endParaRPr>
          </a:p>
        </p:txBody>
      </p:sp>
      <p:grpSp>
        <p:nvGrpSpPr>
          <p:cNvPr id="5" name="Group 16"/>
          <p:cNvGrpSpPr>
            <a:grpSpLocks/>
          </p:cNvGrpSpPr>
          <p:nvPr/>
        </p:nvGrpSpPr>
        <p:grpSpPr bwMode="auto">
          <a:xfrm>
            <a:off x="284163" y="1906588"/>
            <a:ext cx="8575675" cy="138112"/>
            <a:chOff x="284163" y="1759424"/>
            <a:chExt cx="8576373" cy="137411"/>
          </a:xfrm>
        </p:grpSpPr>
        <p:sp>
          <p:nvSpPr>
            <p:cNvPr id="6" name="Rectangle 5"/>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9" name="TextBox 8"/>
          <p:cNvSpPr txBox="1"/>
          <p:nvPr/>
        </p:nvSpPr>
        <p:spPr>
          <a:xfrm>
            <a:off x="8231188" y="444500"/>
            <a:ext cx="587375" cy="646113"/>
          </a:xfrm>
          <a:prstGeom prst="rect">
            <a:avLst/>
          </a:prstGeom>
          <a:noFill/>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en-US" sz="3600" smtClean="0">
                <a:solidFill>
                  <a:schemeClr val="bg1"/>
                </a:solidFill>
                <a:sym typeface="Wingdings" charset="2"/>
              </a:rPr>
              <a:t></a:t>
            </a:r>
            <a:endParaRPr lang="en-US" sz="3600" smtClean="0">
              <a:solidFill>
                <a:schemeClr val="bg1"/>
              </a:solidFill>
            </a:endParaRPr>
          </a:p>
        </p:txBody>
      </p:sp>
      <p:sp>
        <p:nvSpPr>
          <p:cNvPr id="10" name="Rectangle 9"/>
          <p:cNvSpPr/>
          <p:nvPr/>
        </p:nvSpPr>
        <p:spPr>
          <a:xfrm>
            <a:off x="284163" y="6227763"/>
            <a:ext cx="8574087" cy="17303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ctrTitle"/>
          </p:nvPr>
        </p:nvSpPr>
        <p:spPr>
          <a:xfrm>
            <a:off x="421341" y="449005"/>
            <a:ext cx="7808976" cy="1088136"/>
          </a:xfrm>
          <a:noFill/>
        </p:spPr>
        <p:txBody>
          <a:bodyPr anchor="b"/>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76205" y="1532427"/>
            <a:ext cx="7754112" cy="484632"/>
          </a:xfrm>
        </p:spPr>
        <p:txBody>
          <a:bodyPr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1" name="Date Placeholder 3"/>
          <p:cNvSpPr>
            <a:spLocks noGrp="1"/>
          </p:cNvSpPr>
          <p:nvPr>
            <p:ph type="dt" sz="half" idx="10"/>
          </p:nvPr>
        </p:nvSpPr>
        <p:spPr/>
        <p:txBody>
          <a:bodyPr/>
          <a:lstStyle>
            <a:lvl1pPr>
              <a:defRPr/>
            </a:lvl1pPr>
          </a:lstStyle>
          <a:p>
            <a:pPr>
              <a:defRPr/>
            </a:pPr>
            <a:fld id="{EA4BFEF1-81A9-4A81-A0B8-30B1D18C9751}" type="datetime1">
              <a:rPr lang="en-US"/>
              <a:pPr>
                <a:defRPr/>
              </a:pPr>
              <a:t>6/4/2023</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
        <p:nvSpPr>
          <p:cNvPr id="13" name="Slide Number Placeholder 5"/>
          <p:cNvSpPr>
            <a:spLocks noGrp="1"/>
          </p:cNvSpPr>
          <p:nvPr>
            <p:ph type="sldNum" sz="quarter" idx="12"/>
          </p:nvPr>
        </p:nvSpPr>
        <p:spPr/>
        <p:txBody>
          <a:bodyPr/>
          <a:lstStyle>
            <a:lvl1pPr>
              <a:defRPr/>
            </a:lvl1pPr>
          </a:lstStyle>
          <a:p>
            <a:pPr>
              <a:defRPr/>
            </a:pPr>
            <a:fld id="{EDA51E03-90B5-4E29-BE85-2DD581F773DC}" type="slidenum">
              <a:rPr lang="en-US"/>
              <a:pPr>
                <a:defRPr/>
              </a:pPr>
              <a:t>‹#›</a:t>
            </a:fld>
            <a:endParaRPr lang="en-US"/>
          </a:p>
        </p:txBody>
      </p:sp>
    </p:spTree>
    <p:extLst>
      <p:ext uri="{BB962C8B-B14F-4D97-AF65-F5344CB8AC3E}">
        <p14:creationId xmlns:p14="http://schemas.microsoft.com/office/powerpoint/2010/main" xmlns="" val="2144848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5" name="Group 7"/>
          <p:cNvGrpSpPr>
            <a:grpSpLocks/>
          </p:cNvGrpSpPr>
          <p:nvPr/>
        </p:nvGrpSpPr>
        <p:grpSpPr bwMode="auto">
          <a:xfrm>
            <a:off x="284163" y="1577975"/>
            <a:ext cx="8575675" cy="136525"/>
            <a:chOff x="284163" y="1577847"/>
            <a:chExt cx="8576373" cy="137411"/>
          </a:xfrm>
        </p:grpSpPr>
        <p:sp>
          <p:nvSpPr>
            <p:cNvPr id="6" name="Rectangle 5"/>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Date Placeholder 3"/>
          <p:cNvSpPr>
            <a:spLocks noGrp="1"/>
          </p:cNvSpPr>
          <p:nvPr>
            <p:ph type="dt" sz="half" idx="10"/>
          </p:nvPr>
        </p:nvSpPr>
        <p:spPr/>
        <p:txBody>
          <a:bodyPr/>
          <a:lstStyle>
            <a:lvl1pPr>
              <a:defRPr/>
            </a:lvl1pPr>
          </a:lstStyle>
          <a:p>
            <a:pPr>
              <a:defRPr/>
            </a:pPr>
            <a:fld id="{595AD4C1-E7BB-47A7-B9EA-83C64F2E4F88}" type="datetime1">
              <a:rPr lang="en-US"/>
              <a:pPr>
                <a:defRPr/>
              </a:pPr>
              <a:t>6/4/2023</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F2242E15-A39E-4B4F-AFEB-0372EAD8F221}" type="slidenum">
              <a:rPr lang="en-US"/>
              <a:pPr>
                <a:defRPr/>
              </a:pPr>
              <a:t>‹#›</a:t>
            </a:fld>
            <a:endParaRPr lang="en-US"/>
          </a:p>
        </p:txBody>
      </p:sp>
    </p:spTree>
    <p:extLst>
      <p:ext uri="{BB962C8B-B14F-4D97-AF65-F5344CB8AC3E}">
        <p14:creationId xmlns:p14="http://schemas.microsoft.com/office/powerpoint/2010/main" xmlns="" val="1821269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5" name="Rectangle 4"/>
          <p:cNvSpPr/>
          <p:nvPr/>
        </p:nvSpPr>
        <p:spPr>
          <a:xfrm>
            <a:off x="284163" y="444500"/>
            <a:ext cx="8574087" cy="1468438"/>
          </a:xfrm>
          <a:prstGeom prst="rect">
            <a:avLst/>
          </a:prstGeom>
          <a:solidFill>
            <a:schemeClr val="tx1">
              <a:lumMod val="85000"/>
              <a:lumOff val="15000"/>
              <a:alpha val="85000"/>
            </a:schemeClr>
          </a:solidFill>
        </p:spPr>
        <p:txBody>
          <a:bodyPr rIns="182880" bIns="365760" anchor="b">
            <a:normAutofit/>
          </a:bodyPr>
          <a:lstStyle/>
          <a:p>
            <a:pPr defTabSz="914400">
              <a:defRPr/>
            </a:pPr>
            <a:endParaRPr sz="4200">
              <a:solidFill>
                <a:schemeClr val="bg1"/>
              </a:solidFill>
              <a:latin typeface="+mj-lt"/>
              <a:ea typeface="+mj-ea"/>
              <a:cs typeface="+mj-cs"/>
            </a:endParaRPr>
          </a:p>
        </p:txBody>
      </p:sp>
      <p:grpSp>
        <p:nvGrpSpPr>
          <p:cNvPr id="6" name="Group 16"/>
          <p:cNvGrpSpPr>
            <a:grpSpLocks/>
          </p:cNvGrpSpPr>
          <p:nvPr/>
        </p:nvGrpSpPr>
        <p:grpSpPr bwMode="auto">
          <a:xfrm>
            <a:off x="284163" y="1906588"/>
            <a:ext cx="8575675" cy="138112"/>
            <a:chOff x="284163" y="1759424"/>
            <a:chExt cx="8576373" cy="137411"/>
          </a:xfrm>
        </p:grpSpPr>
        <p:sp>
          <p:nvSpPr>
            <p:cNvPr id="7" name="Rectangle 6"/>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9"/>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11" name="TextBox 10"/>
          <p:cNvSpPr txBox="1"/>
          <p:nvPr/>
        </p:nvSpPr>
        <p:spPr>
          <a:xfrm>
            <a:off x="8231188" y="444500"/>
            <a:ext cx="587375" cy="646113"/>
          </a:xfrm>
          <a:prstGeom prst="rect">
            <a:avLst/>
          </a:prstGeom>
          <a:noFill/>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en-US" sz="3600" smtClean="0">
                <a:solidFill>
                  <a:schemeClr val="bg1"/>
                </a:solidFill>
                <a:sym typeface="Wingdings" charset="2"/>
              </a:rPr>
              <a:t></a:t>
            </a:r>
            <a:endParaRPr lang="en-US" sz="3600" smtClean="0">
              <a:solidFill>
                <a:schemeClr val="bg1"/>
              </a:solidFill>
            </a:endParaRPr>
          </a:p>
        </p:txBody>
      </p:sp>
      <p:sp>
        <p:nvSpPr>
          <p:cNvPr id="8" name="Picture Placeholder 7"/>
          <p:cNvSpPr>
            <a:spLocks noGrp="1"/>
          </p:cNvSpPr>
          <p:nvPr>
            <p:ph type="pic" sz="quarter" idx="13"/>
          </p:nvPr>
        </p:nvSpPr>
        <p:spPr>
          <a:xfrm>
            <a:off x="284162" y="2017058"/>
            <a:ext cx="8574087" cy="4377391"/>
          </a:xfrm>
        </p:spPr>
        <p:txBody>
          <a:bodyPr rtlCol="0">
            <a:normAutofit/>
          </a:bodyPr>
          <a:lstStyle>
            <a:lvl1pPr>
              <a:buNone/>
              <a:defRPr/>
            </a:lvl1pPr>
          </a:lstStyle>
          <a:p>
            <a:pPr lvl="0"/>
            <a:r>
              <a:rPr lang="en-US" noProof="0" smtClean="0"/>
              <a:t>Click icon to add picture</a:t>
            </a:r>
            <a:endParaRPr noProof="0"/>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2" name="Title 1"/>
          <p:cNvSpPr>
            <a:spLocks noGrp="1"/>
          </p:cNvSpPr>
          <p:nvPr>
            <p:ph type="ctrTitle"/>
          </p:nvPr>
        </p:nvSpPr>
        <p:spPr>
          <a:xfrm>
            <a:off x="418633" y="444728"/>
            <a:ext cx="7810967" cy="1088237"/>
          </a:xfrm>
          <a:noFill/>
        </p:spPr>
        <p:txBody>
          <a:bodyPr anchor="b"/>
          <a:lstStyle>
            <a:lvl1pPr algn="l">
              <a:lnSpc>
                <a:spcPts val="4600"/>
              </a:lnSpc>
              <a:defRPr/>
            </a:lvl1pPr>
          </a:lstStyle>
          <a:p>
            <a:r>
              <a:rPr lang="en-US" smtClean="0"/>
              <a:t>Click to edit Master title style</a:t>
            </a:r>
            <a:endParaRPr/>
          </a:p>
        </p:txBody>
      </p:sp>
      <p:sp>
        <p:nvSpPr>
          <p:cNvPr id="12" name="Date Placeholder 3"/>
          <p:cNvSpPr>
            <a:spLocks noGrp="1"/>
          </p:cNvSpPr>
          <p:nvPr>
            <p:ph type="dt" sz="half" idx="14"/>
          </p:nvPr>
        </p:nvSpPr>
        <p:spPr/>
        <p:txBody>
          <a:bodyPr/>
          <a:lstStyle>
            <a:lvl1pPr>
              <a:defRPr/>
            </a:lvl1pPr>
          </a:lstStyle>
          <a:p>
            <a:pPr>
              <a:defRPr/>
            </a:pPr>
            <a:fld id="{D05DBE32-9EE8-471D-89A4-21DBD980CF43}" type="datetime1">
              <a:rPr lang="en-US"/>
              <a:pPr>
                <a:defRPr/>
              </a:pPr>
              <a:t>6/4/2023</a:t>
            </a:fld>
            <a:endParaRPr lang="en-US"/>
          </a:p>
        </p:txBody>
      </p:sp>
      <p:sp>
        <p:nvSpPr>
          <p:cNvPr id="13" name="Footer Placeholder 4"/>
          <p:cNvSpPr>
            <a:spLocks noGrp="1"/>
          </p:cNvSpPr>
          <p:nvPr>
            <p:ph type="ftr" sz="quarter" idx="15"/>
          </p:nvPr>
        </p:nvSpPr>
        <p:spPr/>
        <p:txBody>
          <a:bodyPr/>
          <a:lstStyle>
            <a:lvl1pPr>
              <a:defRPr/>
            </a:lvl1pPr>
          </a:lstStyle>
          <a:p>
            <a:pPr>
              <a:defRPr/>
            </a:pPr>
            <a:endParaRPr lang="en-US"/>
          </a:p>
        </p:txBody>
      </p:sp>
      <p:sp>
        <p:nvSpPr>
          <p:cNvPr id="14" name="Slide Number Placeholder 5"/>
          <p:cNvSpPr>
            <a:spLocks noGrp="1"/>
          </p:cNvSpPr>
          <p:nvPr>
            <p:ph type="sldNum" sz="quarter" idx="16"/>
          </p:nvPr>
        </p:nvSpPr>
        <p:spPr/>
        <p:txBody>
          <a:bodyPr/>
          <a:lstStyle>
            <a:lvl1pPr>
              <a:defRPr/>
            </a:lvl1pPr>
          </a:lstStyle>
          <a:p>
            <a:pPr>
              <a:defRPr/>
            </a:pPr>
            <a:fld id="{F07D1850-23C9-4BDD-B037-EEC655AF41A9}" type="slidenum">
              <a:rPr lang="en-US"/>
              <a:pPr>
                <a:defRPr/>
              </a:pPr>
              <a:t>‹#›</a:t>
            </a:fld>
            <a:endParaRPr lang="en-US"/>
          </a:p>
        </p:txBody>
      </p:sp>
    </p:spTree>
    <p:extLst>
      <p:ext uri="{BB962C8B-B14F-4D97-AF65-F5344CB8AC3E}">
        <p14:creationId xmlns:p14="http://schemas.microsoft.com/office/powerpoint/2010/main" xmlns="" val="425418645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defTabSz="914400">
              <a:defRPr/>
            </a:pPr>
            <a:endParaRPr sz="4200">
              <a:solidFill>
                <a:schemeClr val="bg1"/>
              </a:solidFill>
              <a:latin typeface="+mj-lt"/>
              <a:ea typeface="+mj-ea"/>
              <a:cs typeface="+mj-cs"/>
            </a:endParaRPr>
          </a:p>
        </p:txBody>
      </p:sp>
      <p:grpSp>
        <p:nvGrpSpPr>
          <p:cNvPr id="5" name="Group 8"/>
          <p:cNvGrpSpPr>
            <a:grpSpLocks/>
          </p:cNvGrpSpPr>
          <p:nvPr/>
        </p:nvGrpSpPr>
        <p:grpSpPr bwMode="auto">
          <a:xfrm>
            <a:off x="284163" y="6262688"/>
            <a:ext cx="8575675" cy="138112"/>
            <a:chOff x="284163" y="1759424"/>
            <a:chExt cx="8576373" cy="137411"/>
          </a:xfrm>
        </p:grpSpPr>
        <p:sp>
          <p:nvSpPr>
            <p:cNvPr id="6" name="Rectangle 5"/>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9" name="TextBox 8"/>
          <p:cNvSpPr txBox="1"/>
          <p:nvPr/>
        </p:nvSpPr>
        <p:spPr>
          <a:xfrm>
            <a:off x="8231188" y="4802188"/>
            <a:ext cx="587375" cy="646112"/>
          </a:xfrm>
          <a:prstGeom prst="rect">
            <a:avLst/>
          </a:prstGeom>
          <a:noFill/>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en-US" sz="3600" smtClean="0">
                <a:solidFill>
                  <a:schemeClr val="bg1"/>
                </a:solidFill>
                <a:sym typeface="Wingdings" charset="2"/>
              </a:rPr>
              <a:t></a:t>
            </a:r>
            <a:endParaRPr lang="en-US" sz="3600" smtClean="0">
              <a:solidFill>
                <a:schemeClr val="bg1"/>
              </a:solidFill>
            </a:endParaRPr>
          </a:p>
        </p:txBody>
      </p:sp>
      <p:sp>
        <p:nvSpPr>
          <p:cNvPr id="2" name="Title 1"/>
          <p:cNvSpPr>
            <a:spLocks noGrp="1"/>
          </p:cNvSpPr>
          <p:nvPr>
            <p:ph type="title"/>
          </p:nvPr>
        </p:nvSpPr>
        <p:spPr>
          <a:xfrm>
            <a:off x="429768" y="4814125"/>
            <a:ext cx="7772400" cy="1051560"/>
          </a:xfrm>
          <a:noFill/>
        </p:spPr>
        <p:txBody>
          <a:bodyPr anchor="b"/>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rtlCol="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fld id="{C6C737E0-4937-4FAF-B81A-1F824473B7F5}" type="datetime1">
              <a:rPr lang="en-US"/>
              <a:pPr>
                <a:defRPr/>
              </a:pPr>
              <a:t>6/4/2023</a:t>
            </a:fld>
            <a:endParaRPr lang="en-US"/>
          </a:p>
        </p:txBody>
      </p:sp>
      <p:sp>
        <p:nvSpPr>
          <p:cNvPr id="11" name="Footer Placeholder 4"/>
          <p:cNvSpPr>
            <a:spLocks noGrp="1"/>
          </p:cNvSpPr>
          <p:nvPr>
            <p:ph type="ftr" sz="quarter" idx="11"/>
          </p:nvPr>
        </p:nvSpPr>
        <p:spPr/>
        <p:txBody>
          <a:bodyPr/>
          <a:lstStyle>
            <a:lvl1pPr>
              <a:defRPr/>
            </a:lvl1pPr>
          </a:lstStyle>
          <a:p>
            <a:pPr>
              <a:defRPr/>
            </a:pPr>
            <a:endParaRPr lang="en-US"/>
          </a:p>
        </p:txBody>
      </p:sp>
      <p:sp>
        <p:nvSpPr>
          <p:cNvPr id="12" name="Slide Number Placeholder 5"/>
          <p:cNvSpPr>
            <a:spLocks noGrp="1"/>
          </p:cNvSpPr>
          <p:nvPr>
            <p:ph type="sldNum" sz="quarter" idx="12"/>
          </p:nvPr>
        </p:nvSpPr>
        <p:spPr/>
        <p:txBody>
          <a:bodyPr/>
          <a:lstStyle>
            <a:lvl1pPr>
              <a:defRPr/>
            </a:lvl1pPr>
          </a:lstStyle>
          <a:p>
            <a:pPr>
              <a:defRPr/>
            </a:pPr>
            <a:fld id="{9EC2FC40-9429-413B-86E7-CD25291E0FEE}" type="slidenum">
              <a:rPr lang="en-US"/>
              <a:pPr>
                <a:defRPr/>
              </a:pPr>
              <a:t>‹#›</a:t>
            </a:fld>
            <a:endParaRPr lang="en-US"/>
          </a:p>
        </p:txBody>
      </p:sp>
    </p:spTree>
    <p:extLst>
      <p:ext uri="{BB962C8B-B14F-4D97-AF65-F5344CB8AC3E}">
        <p14:creationId xmlns:p14="http://schemas.microsoft.com/office/powerpoint/2010/main" xmlns="" val="2866283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5" name="Rectangle 4"/>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defTabSz="914400">
              <a:defRPr/>
            </a:pPr>
            <a:endParaRPr sz="4200">
              <a:solidFill>
                <a:schemeClr val="bg1"/>
              </a:solidFill>
              <a:latin typeface="+mj-lt"/>
              <a:ea typeface="+mj-ea"/>
              <a:cs typeface="+mj-cs"/>
            </a:endParaRPr>
          </a:p>
        </p:txBody>
      </p:sp>
      <p:grpSp>
        <p:nvGrpSpPr>
          <p:cNvPr id="6" name="Group 7"/>
          <p:cNvGrpSpPr>
            <a:grpSpLocks/>
          </p:cNvGrpSpPr>
          <p:nvPr/>
        </p:nvGrpSpPr>
        <p:grpSpPr bwMode="auto">
          <a:xfrm>
            <a:off x="284163" y="6262688"/>
            <a:ext cx="8575675" cy="138112"/>
            <a:chOff x="284163" y="1759424"/>
            <a:chExt cx="8576373" cy="137411"/>
          </a:xfrm>
        </p:grpSpPr>
        <p:sp>
          <p:nvSpPr>
            <p:cNvPr id="7" name="Rectangle 6"/>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10" name="TextBox 9"/>
          <p:cNvSpPr txBox="1"/>
          <p:nvPr/>
        </p:nvSpPr>
        <p:spPr>
          <a:xfrm>
            <a:off x="8231188" y="4802188"/>
            <a:ext cx="587375" cy="646112"/>
          </a:xfrm>
          <a:prstGeom prst="rect">
            <a:avLst/>
          </a:prstGeom>
          <a:noFill/>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en-US" sz="3600" smtClean="0">
                <a:solidFill>
                  <a:schemeClr val="bg1"/>
                </a:solidFill>
                <a:sym typeface="Wingdings" charset="2"/>
              </a:rPr>
              <a:t></a:t>
            </a:r>
            <a:endParaRPr lang="en-US" sz="3600" smtClean="0">
              <a:solidFill>
                <a:schemeClr val="bg1"/>
              </a:solidFill>
            </a:endParaRPr>
          </a:p>
        </p:txBody>
      </p:sp>
      <p:sp>
        <p:nvSpPr>
          <p:cNvPr id="13" name="Picture Placeholder 7"/>
          <p:cNvSpPr>
            <a:spLocks noGrp="1"/>
          </p:cNvSpPr>
          <p:nvPr>
            <p:ph type="pic" sz="quarter" idx="13"/>
          </p:nvPr>
        </p:nvSpPr>
        <p:spPr>
          <a:xfrm>
            <a:off x="284162" y="443754"/>
            <a:ext cx="8574087" cy="4370293"/>
          </a:xfrm>
        </p:spPr>
        <p:txBody>
          <a:bodyPr rtlCol="0">
            <a:normAutofit/>
          </a:bodyPr>
          <a:lstStyle>
            <a:lvl1pPr>
              <a:buNone/>
              <a:defRPr/>
            </a:lvl1pPr>
          </a:lstStyle>
          <a:p>
            <a:pPr lvl="0"/>
            <a:r>
              <a:rPr lang="en-US" noProof="0" smtClean="0"/>
              <a:t>Click icon to add picture</a:t>
            </a:r>
            <a:endParaRPr noProof="0"/>
          </a:p>
        </p:txBody>
      </p:sp>
      <p:sp>
        <p:nvSpPr>
          <p:cNvPr id="2" name="Title 1"/>
          <p:cNvSpPr>
            <a:spLocks noGrp="1"/>
          </p:cNvSpPr>
          <p:nvPr>
            <p:ph type="title"/>
          </p:nvPr>
        </p:nvSpPr>
        <p:spPr>
          <a:xfrm>
            <a:off x="430306" y="4814047"/>
            <a:ext cx="7772400" cy="1048871"/>
          </a:xfrm>
          <a:noFill/>
        </p:spPr>
        <p:txBody>
          <a:bodyPr anchor="b"/>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Date Placeholder 3"/>
          <p:cNvSpPr>
            <a:spLocks noGrp="1"/>
          </p:cNvSpPr>
          <p:nvPr>
            <p:ph type="dt" sz="half" idx="14"/>
          </p:nvPr>
        </p:nvSpPr>
        <p:spPr/>
        <p:txBody>
          <a:bodyPr/>
          <a:lstStyle>
            <a:lvl1pPr>
              <a:defRPr/>
            </a:lvl1pPr>
          </a:lstStyle>
          <a:p>
            <a:pPr>
              <a:defRPr/>
            </a:pPr>
            <a:fld id="{FFC9E92C-6C3B-4150-AA62-3259AD9C44E0}" type="datetime1">
              <a:rPr lang="en-US"/>
              <a:pPr>
                <a:defRPr/>
              </a:pPr>
              <a:t>6/4/2023</a:t>
            </a:fld>
            <a:endParaRPr lang="en-US"/>
          </a:p>
        </p:txBody>
      </p:sp>
      <p:sp>
        <p:nvSpPr>
          <p:cNvPr id="12" name="Footer Placeholder 4"/>
          <p:cNvSpPr>
            <a:spLocks noGrp="1"/>
          </p:cNvSpPr>
          <p:nvPr>
            <p:ph type="ftr" sz="quarter" idx="15"/>
          </p:nvPr>
        </p:nvSpPr>
        <p:spPr/>
        <p:txBody>
          <a:bodyPr/>
          <a:lstStyle>
            <a:lvl1pPr>
              <a:defRPr/>
            </a:lvl1pPr>
          </a:lstStyle>
          <a:p>
            <a:pPr>
              <a:defRPr/>
            </a:pPr>
            <a:endParaRPr lang="en-US"/>
          </a:p>
        </p:txBody>
      </p:sp>
      <p:sp>
        <p:nvSpPr>
          <p:cNvPr id="14" name="Slide Number Placeholder 5"/>
          <p:cNvSpPr>
            <a:spLocks noGrp="1"/>
          </p:cNvSpPr>
          <p:nvPr>
            <p:ph type="sldNum" sz="quarter" idx="16"/>
          </p:nvPr>
        </p:nvSpPr>
        <p:spPr/>
        <p:txBody>
          <a:bodyPr/>
          <a:lstStyle>
            <a:lvl1pPr>
              <a:defRPr/>
            </a:lvl1pPr>
          </a:lstStyle>
          <a:p>
            <a:pPr>
              <a:defRPr/>
            </a:pPr>
            <a:fld id="{319CB413-D2A3-4463-8BE0-C82A9809DC6C}" type="slidenum">
              <a:rPr lang="en-US"/>
              <a:pPr>
                <a:defRPr/>
              </a:pPr>
              <a:t>‹#›</a:t>
            </a:fld>
            <a:endParaRPr lang="en-US"/>
          </a:p>
        </p:txBody>
      </p:sp>
    </p:spTree>
    <p:extLst>
      <p:ext uri="{BB962C8B-B14F-4D97-AF65-F5344CB8AC3E}">
        <p14:creationId xmlns:p14="http://schemas.microsoft.com/office/powerpoint/2010/main" xmlns="" val="338681637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6" name="Group 7"/>
          <p:cNvGrpSpPr>
            <a:grpSpLocks/>
          </p:cNvGrpSpPr>
          <p:nvPr/>
        </p:nvGrpSpPr>
        <p:grpSpPr bwMode="auto">
          <a:xfrm>
            <a:off x="284163" y="1577975"/>
            <a:ext cx="8575675" cy="136525"/>
            <a:chOff x="284163" y="1577847"/>
            <a:chExt cx="8576373" cy="137411"/>
          </a:xfrm>
        </p:grpSpPr>
        <p:sp>
          <p:nvSpPr>
            <p:cNvPr id="7" name="Rectangle 6"/>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Date Placeholder 4"/>
          <p:cNvSpPr>
            <a:spLocks noGrp="1"/>
          </p:cNvSpPr>
          <p:nvPr>
            <p:ph type="dt" sz="half" idx="10"/>
          </p:nvPr>
        </p:nvSpPr>
        <p:spPr/>
        <p:txBody>
          <a:bodyPr/>
          <a:lstStyle>
            <a:lvl1pPr>
              <a:defRPr/>
            </a:lvl1pPr>
          </a:lstStyle>
          <a:p>
            <a:pPr>
              <a:defRPr/>
            </a:pPr>
            <a:fld id="{86E92B42-744B-4845-AFB1-BBF8A294B3C6}" type="datetime1">
              <a:rPr lang="en-US"/>
              <a:pPr>
                <a:defRPr/>
              </a:pPr>
              <a:t>6/4/2023</a:t>
            </a:fld>
            <a:endParaRPr 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pPr>
              <a:defRPr/>
            </a:pPr>
            <a:fld id="{9AD4CAF6-2290-42C1-9D38-6590D749B953}" type="slidenum">
              <a:rPr lang="en-US"/>
              <a:pPr>
                <a:defRPr/>
              </a:pPr>
              <a:t>‹#›</a:t>
            </a:fld>
            <a:endParaRPr lang="en-US"/>
          </a:p>
        </p:txBody>
      </p:sp>
    </p:spTree>
    <p:extLst>
      <p:ext uri="{BB962C8B-B14F-4D97-AF65-F5344CB8AC3E}">
        <p14:creationId xmlns:p14="http://schemas.microsoft.com/office/powerpoint/2010/main" xmlns="" val="1100737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8" name="Group 7"/>
          <p:cNvGrpSpPr>
            <a:grpSpLocks/>
          </p:cNvGrpSpPr>
          <p:nvPr/>
        </p:nvGrpSpPr>
        <p:grpSpPr bwMode="auto">
          <a:xfrm>
            <a:off x="284163" y="1577975"/>
            <a:ext cx="8575675" cy="136525"/>
            <a:chOff x="284163" y="1577847"/>
            <a:chExt cx="8576373" cy="137411"/>
          </a:xfrm>
        </p:grpSpPr>
        <p:sp>
          <p:nvSpPr>
            <p:cNvPr id="9"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1"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Date Placeholder 6"/>
          <p:cNvSpPr>
            <a:spLocks noGrp="1"/>
          </p:cNvSpPr>
          <p:nvPr>
            <p:ph type="dt" sz="half" idx="10"/>
          </p:nvPr>
        </p:nvSpPr>
        <p:spPr/>
        <p:txBody>
          <a:bodyPr/>
          <a:lstStyle>
            <a:lvl1pPr>
              <a:defRPr/>
            </a:lvl1pPr>
          </a:lstStyle>
          <a:p>
            <a:pPr>
              <a:defRPr/>
            </a:pPr>
            <a:fld id="{5925A2AF-4BFF-4244-AB07-65D542B82123}" type="datetime1">
              <a:rPr lang="en-US"/>
              <a:pPr>
                <a:defRPr/>
              </a:pPr>
              <a:t>6/4/2023</a:t>
            </a:fld>
            <a:endParaRPr lang="en-US"/>
          </a:p>
        </p:txBody>
      </p:sp>
      <p:sp>
        <p:nvSpPr>
          <p:cNvPr id="13" name="Footer Placeholder 7"/>
          <p:cNvSpPr>
            <a:spLocks noGrp="1"/>
          </p:cNvSpPr>
          <p:nvPr>
            <p:ph type="ftr" sz="quarter" idx="11"/>
          </p:nvPr>
        </p:nvSpPr>
        <p:spPr/>
        <p:txBody>
          <a:bodyPr/>
          <a:lstStyle>
            <a:lvl1pPr>
              <a:defRPr/>
            </a:lvl1pPr>
          </a:lstStyle>
          <a:p>
            <a:pPr>
              <a:defRPr/>
            </a:pPr>
            <a:endParaRPr lang="en-US"/>
          </a:p>
        </p:txBody>
      </p:sp>
      <p:sp>
        <p:nvSpPr>
          <p:cNvPr id="14" name="Slide Number Placeholder 8"/>
          <p:cNvSpPr>
            <a:spLocks noGrp="1"/>
          </p:cNvSpPr>
          <p:nvPr>
            <p:ph type="sldNum" sz="quarter" idx="12"/>
          </p:nvPr>
        </p:nvSpPr>
        <p:spPr/>
        <p:txBody>
          <a:bodyPr/>
          <a:lstStyle>
            <a:lvl1pPr>
              <a:defRPr/>
            </a:lvl1pPr>
          </a:lstStyle>
          <a:p>
            <a:pPr>
              <a:defRPr/>
            </a:pPr>
            <a:fld id="{ACA25169-8CCC-4FC6-AB8C-4DAEBBE2DFAE}" type="slidenum">
              <a:rPr lang="en-US"/>
              <a:pPr>
                <a:defRPr/>
              </a:pPr>
              <a:t>‹#›</a:t>
            </a:fld>
            <a:endParaRPr lang="en-US"/>
          </a:p>
        </p:txBody>
      </p:sp>
    </p:spTree>
    <p:extLst>
      <p:ext uri="{BB962C8B-B14F-4D97-AF65-F5344CB8AC3E}">
        <p14:creationId xmlns:p14="http://schemas.microsoft.com/office/powerpoint/2010/main" xmlns="" val="3995803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4" name="Group 7"/>
          <p:cNvGrpSpPr>
            <a:grpSpLocks/>
          </p:cNvGrpSpPr>
          <p:nvPr/>
        </p:nvGrpSpPr>
        <p:grpSpPr bwMode="auto">
          <a:xfrm>
            <a:off x="284163" y="1577975"/>
            <a:ext cx="8575675" cy="136525"/>
            <a:chOff x="284163" y="1577847"/>
            <a:chExt cx="8576373" cy="137411"/>
          </a:xfrm>
        </p:grpSpPr>
        <p:sp>
          <p:nvSpPr>
            <p:cNvPr id="5" name="Rectangle 4"/>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6" name="Rectangle 5"/>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8" name="Date Placeholder 2"/>
          <p:cNvSpPr>
            <a:spLocks noGrp="1"/>
          </p:cNvSpPr>
          <p:nvPr>
            <p:ph type="dt" sz="half" idx="10"/>
          </p:nvPr>
        </p:nvSpPr>
        <p:spPr/>
        <p:txBody>
          <a:bodyPr/>
          <a:lstStyle>
            <a:lvl1pPr>
              <a:defRPr/>
            </a:lvl1pPr>
          </a:lstStyle>
          <a:p>
            <a:pPr>
              <a:defRPr/>
            </a:pPr>
            <a:fld id="{776A19DB-A149-431E-B309-DF01001D7EC3}" type="datetime1">
              <a:rPr lang="en-US"/>
              <a:pPr>
                <a:defRPr/>
              </a:pPr>
              <a:t>6/4/2023</a:t>
            </a:fld>
            <a:endParaRPr lang="en-US"/>
          </a:p>
        </p:txBody>
      </p:sp>
      <p:sp>
        <p:nvSpPr>
          <p:cNvPr id="9" name="Footer Placeholder 3"/>
          <p:cNvSpPr>
            <a:spLocks noGrp="1"/>
          </p:cNvSpPr>
          <p:nvPr>
            <p:ph type="ftr" sz="quarter" idx="11"/>
          </p:nvPr>
        </p:nvSpPr>
        <p:spPr/>
        <p:txBody>
          <a:bodyPr/>
          <a:lstStyle>
            <a:lvl1pPr>
              <a:defRPr/>
            </a:lvl1pPr>
          </a:lstStyle>
          <a:p>
            <a:pPr>
              <a:defRPr/>
            </a:pPr>
            <a:endParaRPr lang="en-US"/>
          </a:p>
        </p:txBody>
      </p:sp>
      <p:sp>
        <p:nvSpPr>
          <p:cNvPr id="10" name="Slide Number Placeholder 4"/>
          <p:cNvSpPr>
            <a:spLocks noGrp="1"/>
          </p:cNvSpPr>
          <p:nvPr>
            <p:ph type="sldNum" sz="quarter" idx="12"/>
          </p:nvPr>
        </p:nvSpPr>
        <p:spPr/>
        <p:txBody>
          <a:bodyPr/>
          <a:lstStyle>
            <a:lvl1pPr>
              <a:defRPr/>
            </a:lvl1pPr>
          </a:lstStyle>
          <a:p>
            <a:pPr>
              <a:defRPr/>
            </a:pPr>
            <a:fld id="{E596AAA1-2025-422C-A4D1-860E0C3BB64C}" type="slidenum">
              <a:rPr lang="en-US"/>
              <a:pPr>
                <a:defRPr/>
              </a:pPr>
              <a:t>‹#›</a:t>
            </a:fld>
            <a:endParaRPr lang="en-US"/>
          </a:p>
        </p:txBody>
      </p:sp>
    </p:spTree>
    <p:extLst>
      <p:ext uri="{BB962C8B-B14F-4D97-AF65-F5344CB8AC3E}">
        <p14:creationId xmlns:p14="http://schemas.microsoft.com/office/powerpoint/2010/main" xmlns="" val="3163781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6"/>
          <p:cNvGrpSpPr>
            <a:grpSpLocks/>
          </p:cNvGrpSpPr>
          <p:nvPr/>
        </p:nvGrpSpPr>
        <p:grpSpPr bwMode="auto">
          <a:xfrm>
            <a:off x="284163" y="452438"/>
            <a:ext cx="8575675" cy="138112"/>
            <a:chOff x="284163" y="1577847"/>
            <a:chExt cx="8576373" cy="137411"/>
          </a:xfrm>
        </p:grpSpPr>
        <p:sp>
          <p:nvSpPr>
            <p:cNvPr id="3" name="Rectangle 2"/>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4" name="Rectangle 3"/>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5" name="Rectangle 4"/>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6" name="Date Placeholder 1"/>
          <p:cNvSpPr>
            <a:spLocks noGrp="1"/>
          </p:cNvSpPr>
          <p:nvPr>
            <p:ph type="dt" sz="half" idx="10"/>
          </p:nvPr>
        </p:nvSpPr>
        <p:spPr/>
        <p:txBody>
          <a:bodyPr/>
          <a:lstStyle>
            <a:lvl1pPr>
              <a:defRPr/>
            </a:lvl1pPr>
          </a:lstStyle>
          <a:p>
            <a:pPr>
              <a:defRPr/>
            </a:pPr>
            <a:fld id="{5DE5BE4D-F356-44E4-A887-20E4A61F7B30}" type="datetime1">
              <a:rPr lang="en-US"/>
              <a:pPr>
                <a:defRPr/>
              </a:pPr>
              <a:t>6/4/2023</a:t>
            </a:fld>
            <a:endParaRPr 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3"/>
          <p:cNvSpPr>
            <a:spLocks noGrp="1"/>
          </p:cNvSpPr>
          <p:nvPr>
            <p:ph type="sldNum" sz="quarter" idx="12"/>
          </p:nvPr>
        </p:nvSpPr>
        <p:spPr/>
        <p:txBody>
          <a:bodyPr/>
          <a:lstStyle>
            <a:lvl1pPr>
              <a:defRPr/>
            </a:lvl1pPr>
          </a:lstStyle>
          <a:p>
            <a:pPr>
              <a:defRPr/>
            </a:pPr>
            <a:fld id="{E2CED29F-EAB1-464A-8A65-0B73822761FB}" type="slidenum">
              <a:rPr lang="en-US"/>
              <a:pPr>
                <a:defRPr/>
              </a:pPr>
              <a:t>‹#›</a:t>
            </a:fld>
            <a:endParaRPr lang="en-US"/>
          </a:p>
        </p:txBody>
      </p:sp>
    </p:spTree>
    <p:extLst>
      <p:ext uri="{BB962C8B-B14F-4D97-AF65-F5344CB8AC3E}">
        <p14:creationId xmlns:p14="http://schemas.microsoft.com/office/powerpoint/2010/main" xmlns="" val="2333882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6"/>
          <p:cNvGrpSpPr>
            <a:grpSpLocks/>
          </p:cNvGrpSpPr>
          <p:nvPr/>
        </p:nvGrpSpPr>
        <p:grpSpPr bwMode="auto">
          <a:xfrm>
            <a:off x="284163" y="452438"/>
            <a:ext cx="8575675" cy="138112"/>
            <a:chOff x="284163" y="1577847"/>
            <a:chExt cx="8576373" cy="137411"/>
          </a:xfrm>
        </p:grpSpPr>
        <p:sp>
          <p:nvSpPr>
            <p:cNvPr id="6" name="Rectangle 5"/>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Date Placeholder 4"/>
          <p:cNvSpPr>
            <a:spLocks noGrp="1"/>
          </p:cNvSpPr>
          <p:nvPr>
            <p:ph type="dt" sz="half" idx="10"/>
          </p:nvPr>
        </p:nvSpPr>
        <p:spPr/>
        <p:txBody>
          <a:bodyPr/>
          <a:lstStyle>
            <a:lvl1pPr>
              <a:defRPr/>
            </a:lvl1pPr>
          </a:lstStyle>
          <a:p>
            <a:pPr>
              <a:defRPr/>
            </a:pPr>
            <a:fld id="{253CB6EE-4AA1-400F-81E4-FF93A85B55D2}" type="datetime1">
              <a:rPr lang="en-US"/>
              <a:pPr>
                <a:defRPr/>
              </a:pPr>
              <a:t>6/4/2023</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076FACA9-9600-4F88-ABF7-12A10D7FA559}" type="slidenum">
              <a:rPr lang="en-US"/>
              <a:pPr>
                <a:defRPr/>
              </a:pPr>
              <a:t>‹#›</a:t>
            </a:fld>
            <a:endParaRPr lang="en-US"/>
          </a:p>
        </p:txBody>
      </p:sp>
    </p:spTree>
    <p:extLst>
      <p:ext uri="{BB962C8B-B14F-4D97-AF65-F5344CB8AC3E}">
        <p14:creationId xmlns:p14="http://schemas.microsoft.com/office/powerpoint/2010/main" xmlns="" val="937099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defTabSz="914400">
              <a:defRPr/>
            </a:pPr>
            <a:endParaRPr sz="4200">
              <a:solidFill>
                <a:schemeClr val="bg1"/>
              </a:solidFill>
              <a:latin typeface="+mj-lt"/>
              <a:ea typeface="+mj-ea"/>
              <a:cs typeface="+mj-cs"/>
            </a:endParaRPr>
          </a:p>
        </p:txBody>
      </p:sp>
      <p:grpSp>
        <p:nvGrpSpPr>
          <p:cNvPr id="6" name="Group 7"/>
          <p:cNvGrpSpPr>
            <a:grpSpLocks/>
          </p:cNvGrpSpPr>
          <p:nvPr/>
        </p:nvGrpSpPr>
        <p:grpSpPr bwMode="auto">
          <a:xfrm>
            <a:off x="284163" y="6262688"/>
            <a:ext cx="8575675" cy="138112"/>
            <a:chOff x="284163" y="1759424"/>
            <a:chExt cx="8576373" cy="137411"/>
          </a:xfrm>
        </p:grpSpPr>
        <p:sp>
          <p:nvSpPr>
            <p:cNvPr id="7" name="Rectangle 6"/>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a:xfrm>
            <a:off x="363071" y="4800600"/>
            <a:ext cx="8360242" cy="566738"/>
          </a:xfrm>
          <a:noFill/>
        </p:spPr>
        <p:txBody>
          <a:bodyPr anchor="b"/>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Date Placeholder 4"/>
          <p:cNvSpPr>
            <a:spLocks noGrp="1"/>
          </p:cNvSpPr>
          <p:nvPr>
            <p:ph type="dt" sz="half" idx="10"/>
          </p:nvPr>
        </p:nvSpPr>
        <p:spPr/>
        <p:txBody>
          <a:bodyPr/>
          <a:lstStyle>
            <a:lvl1pPr>
              <a:defRPr/>
            </a:lvl1pPr>
          </a:lstStyle>
          <a:p>
            <a:pPr>
              <a:defRPr/>
            </a:pPr>
            <a:fld id="{F9069C78-6C57-4F37-BC0D-544E57F6369E}" type="datetime1">
              <a:rPr lang="en-US"/>
              <a:pPr>
                <a:defRPr/>
              </a:pPr>
              <a:t>6/4/2023</a:t>
            </a:fld>
            <a:endParaRPr 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pPr>
              <a:defRPr/>
            </a:pPr>
            <a:fld id="{8C57DBE7-7AB8-41FC-B0CB-D324AD28E729}" type="slidenum">
              <a:rPr lang="en-US"/>
              <a:pPr>
                <a:defRPr/>
              </a:pPr>
              <a:t>‹#›</a:t>
            </a:fld>
            <a:endParaRPr lang="en-US"/>
          </a:p>
        </p:txBody>
      </p:sp>
    </p:spTree>
    <p:extLst>
      <p:ext uri="{BB962C8B-B14F-4D97-AF65-F5344CB8AC3E}">
        <p14:creationId xmlns:p14="http://schemas.microsoft.com/office/powerpoint/2010/main" xmlns="" val="2517458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5" name="Group 8"/>
          <p:cNvGrpSpPr>
            <a:grpSpLocks/>
          </p:cNvGrpSpPr>
          <p:nvPr/>
        </p:nvGrpSpPr>
        <p:grpSpPr bwMode="auto">
          <a:xfrm>
            <a:off x="284163" y="4279900"/>
            <a:ext cx="8575675" cy="138113"/>
            <a:chOff x="284163" y="1759424"/>
            <a:chExt cx="8576373" cy="137411"/>
          </a:xfrm>
        </p:grpSpPr>
        <p:sp>
          <p:nvSpPr>
            <p:cNvPr id="6" name="Rectangle 5"/>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a:xfrm>
            <a:off x="363071" y="4778189"/>
            <a:ext cx="8360242" cy="566738"/>
          </a:xfrm>
          <a:noFill/>
        </p:spPr>
        <p:txBody>
          <a:bodyPr anchor="b"/>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Date Placeholder 4"/>
          <p:cNvSpPr>
            <a:spLocks noGrp="1"/>
          </p:cNvSpPr>
          <p:nvPr>
            <p:ph type="dt" sz="half" idx="10"/>
          </p:nvPr>
        </p:nvSpPr>
        <p:spPr/>
        <p:txBody>
          <a:bodyPr/>
          <a:lstStyle>
            <a:lvl1pPr>
              <a:defRPr/>
            </a:lvl1pPr>
          </a:lstStyle>
          <a:p>
            <a:pPr>
              <a:defRPr/>
            </a:pPr>
            <a:fld id="{4C3271BD-655E-4B57-A451-088AD2304B42}" type="datetime1">
              <a:rPr lang="en-US"/>
              <a:pPr>
                <a:defRPr/>
              </a:pPr>
              <a:t>6/4/2023</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2795A280-6A80-4886-A794-B4B4DF3ECB69}" type="slidenum">
              <a:rPr lang="en-US"/>
              <a:pPr>
                <a:defRPr/>
              </a:pPr>
              <a:t>‹#›</a:t>
            </a:fld>
            <a:endParaRPr lang="en-US"/>
          </a:p>
        </p:txBody>
      </p:sp>
    </p:spTree>
    <p:extLst>
      <p:ext uri="{BB962C8B-B14F-4D97-AF65-F5344CB8AC3E}">
        <p14:creationId xmlns:p14="http://schemas.microsoft.com/office/powerpoint/2010/main" xmlns="" val="338368169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6" name="Rectangle 5"/>
          <p:cNvSpPr/>
          <p:nvPr/>
        </p:nvSpPr>
        <p:spPr>
          <a:xfrm>
            <a:off x="284163" y="4267200"/>
            <a:ext cx="2743200" cy="2120900"/>
          </a:xfrm>
          <a:prstGeom prst="rect">
            <a:avLst/>
          </a:prstGeom>
          <a:solidFill>
            <a:schemeClr val="tx1">
              <a:lumMod val="85000"/>
              <a:lumOff val="15000"/>
              <a:alpha val="85000"/>
            </a:schemeClr>
          </a:solidFill>
        </p:spPr>
        <p:txBody>
          <a:bodyPr rIns="182880" bIns="365760" anchor="b">
            <a:normAutofit/>
          </a:bodyPr>
          <a:lstStyle/>
          <a:p>
            <a:pPr defTabSz="914400">
              <a:defRPr/>
            </a:pPr>
            <a:endParaRPr sz="4200">
              <a:solidFill>
                <a:schemeClr val="bg1"/>
              </a:solidFill>
              <a:latin typeface="+mj-lt"/>
              <a:ea typeface="+mj-ea"/>
              <a:cs typeface="+mj-cs"/>
            </a:endParaRPr>
          </a:p>
        </p:txBody>
      </p:sp>
      <p:grpSp>
        <p:nvGrpSpPr>
          <p:cNvPr id="7" name="Group 14"/>
          <p:cNvGrpSpPr>
            <a:grpSpLocks/>
          </p:cNvGrpSpPr>
          <p:nvPr/>
        </p:nvGrpSpPr>
        <p:grpSpPr bwMode="auto">
          <a:xfrm>
            <a:off x="284163" y="461963"/>
            <a:ext cx="8575675" cy="136525"/>
            <a:chOff x="284163" y="1759424"/>
            <a:chExt cx="8576373" cy="137411"/>
          </a:xfrm>
        </p:grpSpPr>
        <p:sp>
          <p:nvSpPr>
            <p:cNvPr id="8" name="Rectangle 7"/>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9"/>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10764" y="4419600"/>
            <a:ext cx="2475395" cy="510988"/>
          </a:xfrm>
          <a:noFill/>
        </p:spPr>
        <p:txBody>
          <a:bodyPr anchor="b"/>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rtlCol="0">
            <a:normAutofit/>
          </a:bodyPr>
          <a:lstStyle>
            <a:lvl1pPr>
              <a:buNone/>
              <a:defRPr/>
            </a:lvl1pPr>
          </a:lstStyle>
          <a:p>
            <a:pPr lvl="0"/>
            <a:r>
              <a:rPr lang="en-US" noProof="0" smtClean="0"/>
              <a:t>Click icon to add picture</a:t>
            </a:r>
            <a:endParaRPr noProof="0"/>
          </a:p>
        </p:txBody>
      </p:sp>
      <p:sp>
        <p:nvSpPr>
          <p:cNvPr id="11" name="Date Placeholder 4"/>
          <p:cNvSpPr>
            <a:spLocks noGrp="1"/>
          </p:cNvSpPr>
          <p:nvPr>
            <p:ph type="dt" sz="half" idx="14"/>
          </p:nvPr>
        </p:nvSpPr>
        <p:spPr/>
        <p:txBody>
          <a:bodyPr/>
          <a:lstStyle>
            <a:lvl1pPr>
              <a:defRPr/>
            </a:lvl1pPr>
          </a:lstStyle>
          <a:p>
            <a:pPr>
              <a:defRPr/>
            </a:pPr>
            <a:fld id="{491C56CD-A3F4-4B36-93A9-F867856512A6}" type="datetime1">
              <a:rPr lang="en-US"/>
              <a:pPr>
                <a:defRPr/>
              </a:pPr>
              <a:t>6/4/2023</a:t>
            </a:fld>
            <a:endParaRPr lang="en-US"/>
          </a:p>
        </p:txBody>
      </p:sp>
      <p:sp>
        <p:nvSpPr>
          <p:cNvPr id="12" name="Footer Placeholder 5"/>
          <p:cNvSpPr>
            <a:spLocks noGrp="1"/>
          </p:cNvSpPr>
          <p:nvPr>
            <p:ph type="ftr" sz="quarter" idx="15"/>
          </p:nvPr>
        </p:nvSpPr>
        <p:spPr/>
        <p:txBody>
          <a:bodyPr/>
          <a:lstStyle>
            <a:lvl1pPr>
              <a:defRPr/>
            </a:lvl1pPr>
          </a:lstStyle>
          <a:p>
            <a:pPr>
              <a:defRPr/>
            </a:pPr>
            <a:endParaRPr lang="en-US"/>
          </a:p>
        </p:txBody>
      </p:sp>
      <p:sp>
        <p:nvSpPr>
          <p:cNvPr id="13" name="Slide Number Placeholder 6"/>
          <p:cNvSpPr>
            <a:spLocks noGrp="1"/>
          </p:cNvSpPr>
          <p:nvPr>
            <p:ph type="sldNum" sz="quarter" idx="16"/>
          </p:nvPr>
        </p:nvSpPr>
        <p:spPr/>
        <p:txBody>
          <a:bodyPr/>
          <a:lstStyle>
            <a:lvl1pPr>
              <a:defRPr/>
            </a:lvl1pPr>
          </a:lstStyle>
          <a:p>
            <a:pPr>
              <a:defRPr/>
            </a:pPr>
            <a:fld id="{BB512F64-F242-4FE9-B70C-E86783F52FC7}" type="slidenum">
              <a:rPr lang="en-US"/>
              <a:pPr>
                <a:defRPr/>
              </a:pPr>
              <a:t>‹#›</a:t>
            </a:fld>
            <a:endParaRPr lang="en-US"/>
          </a:p>
        </p:txBody>
      </p:sp>
    </p:spTree>
    <p:extLst>
      <p:ext uri="{BB962C8B-B14F-4D97-AF65-F5344CB8AC3E}">
        <p14:creationId xmlns:p14="http://schemas.microsoft.com/office/powerpoint/2010/main" xmlns="" val="241958024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7" name="Rectangle 6"/>
          <p:cNvSpPr/>
          <p:nvPr/>
        </p:nvSpPr>
        <p:spPr>
          <a:xfrm>
            <a:off x="3021013" y="4802188"/>
            <a:ext cx="5837237" cy="1468437"/>
          </a:xfrm>
          <a:prstGeom prst="rect">
            <a:avLst/>
          </a:prstGeom>
          <a:solidFill>
            <a:schemeClr val="tx1">
              <a:lumMod val="85000"/>
              <a:lumOff val="15000"/>
              <a:alpha val="85000"/>
            </a:schemeClr>
          </a:solidFill>
        </p:spPr>
        <p:txBody>
          <a:bodyPr rIns="182880" bIns="365760" anchor="b">
            <a:normAutofit/>
          </a:bodyPr>
          <a:lstStyle/>
          <a:p>
            <a:pPr defTabSz="914400">
              <a:defRPr/>
            </a:pPr>
            <a:endParaRPr sz="4200">
              <a:solidFill>
                <a:schemeClr val="bg1"/>
              </a:solidFill>
              <a:latin typeface="+mj-lt"/>
              <a:ea typeface="+mj-ea"/>
              <a:cs typeface="+mj-cs"/>
            </a:endParaRPr>
          </a:p>
        </p:txBody>
      </p:sp>
      <p:grpSp>
        <p:nvGrpSpPr>
          <p:cNvPr id="8" name="Group 7"/>
          <p:cNvGrpSpPr>
            <a:grpSpLocks/>
          </p:cNvGrpSpPr>
          <p:nvPr/>
        </p:nvGrpSpPr>
        <p:grpSpPr bwMode="auto">
          <a:xfrm>
            <a:off x="284163" y="6262688"/>
            <a:ext cx="8575675" cy="138112"/>
            <a:chOff x="284163" y="1759424"/>
            <a:chExt cx="8576373" cy="137411"/>
          </a:xfrm>
        </p:grpSpPr>
        <p:sp>
          <p:nvSpPr>
            <p:cNvPr id="9"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1"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a:xfrm>
            <a:off x="3031661" y="4800600"/>
            <a:ext cx="5691651" cy="566738"/>
          </a:xfrm>
          <a:noFill/>
        </p:spPr>
        <p:txBody>
          <a:bodyPr anchor="b"/>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Picture Placeholder 2"/>
          <p:cNvSpPr>
            <a:spLocks noGrp="1"/>
          </p:cNvSpPr>
          <p:nvPr>
            <p:ph type="pic" idx="13"/>
          </p:nvPr>
        </p:nvSpPr>
        <p:spPr>
          <a:xfrm>
            <a:off x="284164" y="457200"/>
            <a:ext cx="2736850" cy="2907792"/>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14" name="Picture Placeholder 2"/>
          <p:cNvSpPr>
            <a:spLocks noGrp="1"/>
          </p:cNvSpPr>
          <p:nvPr>
            <p:ph type="pic" idx="14"/>
          </p:nvPr>
        </p:nvSpPr>
        <p:spPr>
          <a:xfrm>
            <a:off x="284164" y="3364992"/>
            <a:ext cx="2736850" cy="2898648"/>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12" name="Date Placeholder 4"/>
          <p:cNvSpPr>
            <a:spLocks noGrp="1"/>
          </p:cNvSpPr>
          <p:nvPr>
            <p:ph type="dt" sz="half" idx="15"/>
          </p:nvPr>
        </p:nvSpPr>
        <p:spPr/>
        <p:txBody>
          <a:bodyPr/>
          <a:lstStyle>
            <a:lvl1pPr>
              <a:defRPr/>
            </a:lvl1pPr>
          </a:lstStyle>
          <a:p>
            <a:pPr>
              <a:defRPr/>
            </a:pPr>
            <a:fld id="{016889CD-1D02-48F1-87AC-F7933BFE26E4}" type="datetime1">
              <a:rPr lang="en-US"/>
              <a:pPr>
                <a:defRPr/>
              </a:pPr>
              <a:t>6/4/2023</a:t>
            </a:fld>
            <a:endParaRPr lang="en-US"/>
          </a:p>
        </p:txBody>
      </p:sp>
      <p:sp>
        <p:nvSpPr>
          <p:cNvPr id="15" name="Footer Placeholder 5"/>
          <p:cNvSpPr>
            <a:spLocks noGrp="1"/>
          </p:cNvSpPr>
          <p:nvPr>
            <p:ph type="ftr" sz="quarter" idx="16"/>
          </p:nvPr>
        </p:nvSpPr>
        <p:spPr/>
        <p:txBody>
          <a:bodyPr/>
          <a:lstStyle>
            <a:lvl1pPr>
              <a:defRPr/>
            </a:lvl1pPr>
          </a:lstStyle>
          <a:p>
            <a:pPr>
              <a:defRPr/>
            </a:pPr>
            <a:endParaRPr lang="en-US"/>
          </a:p>
        </p:txBody>
      </p:sp>
      <p:sp>
        <p:nvSpPr>
          <p:cNvPr id="16" name="Slide Number Placeholder 6"/>
          <p:cNvSpPr>
            <a:spLocks noGrp="1"/>
          </p:cNvSpPr>
          <p:nvPr>
            <p:ph type="sldNum" sz="quarter" idx="17"/>
          </p:nvPr>
        </p:nvSpPr>
        <p:spPr/>
        <p:txBody>
          <a:bodyPr/>
          <a:lstStyle>
            <a:lvl1pPr>
              <a:defRPr/>
            </a:lvl1pPr>
          </a:lstStyle>
          <a:p>
            <a:pPr>
              <a:defRPr/>
            </a:pPr>
            <a:fld id="{DFB18BF6-B168-4C62-8212-797F2417141A}" type="slidenum">
              <a:rPr lang="en-US"/>
              <a:pPr>
                <a:defRPr/>
              </a:pPr>
              <a:t>‹#›</a:t>
            </a:fld>
            <a:endParaRPr lang="en-US"/>
          </a:p>
        </p:txBody>
      </p:sp>
    </p:spTree>
    <p:extLst>
      <p:ext uri="{BB962C8B-B14F-4D97-AF65-F5344CB8AC3E}">
        <p14:creationId xmlns:p14="http://schemas.microsoft.com/office/powerpoint/2010/main" xmlns="" val="6629124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5" name="Group 7"/>
          <p:cNvGrpSpPr>
            <a:grpSpLocks/>
          </p:cNvGrpSpPr>
          <p:nvPr/>
        </p:nvGrpSpPr>
        <p:grpSpPr bwMode="auto">
          <a:xfrm>
            <a:off x="284163" y="1577975"/>
            <a:ext cx="8575675" cy="136525"/>
            <a:chOff x="284163" y="1577847"/>
            <a:chExt cx="8576373" cy="137411"/>
          </a:xfrm>
        </p:grpSpPr>
        <p:sp>
          <p:nvSpPr>
            <p:cNvPr id="6" name="Rectangle 5"/>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Date Placeholder 3"/>
          <p:cNvSpPr>
            <a:spLocks noGrp="1"/>
          </p:cNvSpPr>
          <p:nvPr>
            <p:ph type="dt" sz="half" idx="10"/>
          </p:nvPr>
        </p:nvSpPr>
        <p:spPr/>
        <p:txBody>
          <a:bodyPr/>
          <a:lstStyle>
            <a:lvl1pPr>
              <a:defRPr/>
            </a:lvl1pPr>
          </a:lstStyle>
          <a:p>
            <a:pPr>
              <a:defRPr/>
            </a:pPr>
            <a:fld id="{F910385E-124D-4D69-950C-60A10EE0C407}" type="datetime1">
              <a:rPr lang="en-US"/>
              <a:pPr>
                <a:defRPr/>
              </a:pPr>
              <a:t>6/4/2023</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EBAA3877-4B71-465A-8188-0D963BFD88BF}" type="slidenum">
              <a:rPr lang="en-US"/>
              <a:pPr>
                <a:defRPr/>
              </a:pPr>
              <a:t>‹#›</a:t>
            </a:fld>
            <a:endParaRPr lang="en-US"/>
          </a:p>
        </p:txBody>
      </p:sp>
    </p:spTree>
    <p:extLst>
      <p:ext uri="{BB962C8B-B14F-4D97-AF65-F5344CB8AC3E}">
        <p14:creationId xmlns:p14="http://schemas.microsoft.com/office/powerpoint/2010/main" xmlns="" val="2698080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rot="5400000">
            <a:off x="5314156" y="2856707"/>
            <a:ext cx="5934075" cy="1135062"/>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5" name="Group 7"/>
          <p:cNvGrpSpPr>
            <a:grpSpLocks/>
          </p:cNvGrpSpPr>
          <p:nvPr/>
        </p:nvGrpSpPr>
        <p:grpSpPr bwMode="auto">
          <a:xfrm rot="5400000">
            <a:off x="4658519" y="3355181"/>
            <a:ext cx="5934075" cy="138113"/>
            <a:chOff x="284163" y="1577847"/>
            <a:chExt cx="8576373" cy="137411"/>
          </a:xfrm>
        </p:grpSpPr>
        <p:sp>
          <p:nvSpPr>
            <p:cNvPr id="6" name="Rectangle 5"/>
            <p:cNvSpPr/>
            <p:nvPr/>
          </p:nvSpPr>
          <p:spPr>
            <a:xfrm>
              <a:off x="279574" y="1581005"/>
              <a:ext cx="159918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1881048" y="1581006"/>
              <a:ext cx="2741779"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2826" y="1581006"/>
              <a:ext cx="4233121"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Date Placeholder 3"/>
          <p:cNvSpPr>
            <a:spLocks noGrp="1"/>
          </p:cNvSpPr>
          <p:nvPr>
            <p:ph type="dt" sz="half" idx="10"/>
          </p:nvPr>
        </p:nvSpPr>
        <p:spPr/>
        <p:txBody>
          <a:bodyPr/>
          <a:lstStyle>
            <a:lvl1pPr>
              <a:defRPr/>
            </a:lvl1pPr>
          </a:lstStyle>
          <a:p>
            <a:pPr>
              <a:defRPr/>
            </a:pPr>
            <a:fld id="{BF2C998C-72C7-413B-80F6-161BE7C69288}" type="datetime1">
              <a:rPr lang="en-US"/>
              <a:pPr>
                <a:defRPr/>
              </a:pPr>
              <a:t>6/4/2023</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09ED55CE-F02E-48D5-9B26-16710783D947}" type="slidenum">
              <a:rPr lang="en-US"/>
              <a:pPr>
                <a:defRPr/>
              </a:pPr>
              <a:t>‹#›</a:t>
            </a:fld>
            <a:endParaRPr lang="en-US"/>
          </a:p>
        </p:txBody>
      </p:sp>
    </p:spTree>
    <p:extLst>
      <p:ext uri="{BB962C8B-B14F-4D97-AF65-F5344CB8AC3E}">
        <p14:creationId xmlns:p14="http://schemas.microsoft.com/office/powerpoint/2010/main" xmlns="" val="2164250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1781175" y="2133600"/>
            <a:ext cx="7077075" cy="399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794500" y="64373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00" b="1">
                <a:solidFill>
                  <a:srgbClr val="A6A6A6"/>
                </a:solidFill>
                <a:latin typeface="Arial" charset="0"/>
                <a:ea typeface="ＭＳ Ｐゴシック" charset="-128"/>
              </a:defRPr>
            </a:lvl1pPr>
          </a:lstStyle>
          <a:p>
            <a:pPr>
              <a:defRPr/>
            </a:pPr>
            <a:fld id="{E506C712-C209-438F-B70E-D1DFC65EFC32}" type="datetime1">
              <a:rPr lang="en-US"/>
              <a:pPr>
                <a:defRPr/>
              </a:pPr>
              <a:t>6/4/2023</a:t>
            </a:fld>
            <a:endParaRPr lang="en-US"/>
          </a:p>
        </p:txBody>
      </p:sp>
      <p:sp>
        <p:nvSpPr>
          <p:cNvPr id="5" name="Footer Placeholder 4"/>
          <p:cNvSpPr>
            <a:spLocks noGrp="1"/>
          </p:cNvSpPr>
          <p:nvPr>
            <p:ph type="ftr" sz="quarter" idx="3"/>
          </p:nvPr>
        </p:nvSpPr>
        <p:spPr>
          <a:xfrm>
            <a:off x="200025" y="6437313"/>
            <a:ext cx="6124575" cy="365125"/>
          </a:xfrm>
          <a:prstGeom prst="rect">
            <a:avLst/>
          </a:prstGeom>
        </p:spPr>
        <p:txBody>
          <a:bodyPr vert="horz" lIns="91440" tIns="45720" rIns="91440" bIns="45720" rtlCol="0" anchor="ctr"/>
          <a:lstStyle>
            <a:lvl1pPr algn="l">
              <a:defRPr sz="1100" b="1">
                <a:solidFill>
                  <a:schemeClr val="bg1">
                    <a:lumMod val="65000"/>
                  </a:schemeClr>
                </a:solidFill>
                <a:latin typeface="Arial" charset="0"/>
                <a:ea typeface="ＭＳ Ｐゴシック" charset="-128"/>
                <a:cs typeface="ＭＳ Ｐゴシック" charset="-128"/>
              </a:defRPr>
            </a:lvl1pPr>
          </a:lstStyle>
          <a:p>
            <a:pPr>
              <a:defRPr/>
            </a:pPr>
            <a:endParaRPr lang="en-US"/>
          </a:p>
        </p:txBody>
      </p:sp>
      <p:sp>
        <p:nvSpPr>
          <p:cNvPr id="6" name="Slide Number Placeholder 5"/>
          <p:cNvSpPr>
            <a:spLocks noGrp="1"/>
          </p:cNvSpPr>
          <p:nvPr>
            <p:ph type="sldNum" sz="quarter" idx="4"/>
          </p:nvPr>
        </p:nvSpPr>
        <p:spPr>
          <a:xfrm>
            <a:off x="8305800" y="166688"/>
            <a:ext cx="631825" cy="360362"/>
          </a:xfrm>
          <a:prstGeom prst="rect">
            <a:avLst/>
          </a:prstGeom>
        </p:spPr>
        <p:txBody>
          <a:bodyPr vert="horz" wrap="square" lIns="91440" tIns="45720" rIns="91440" bIns="45720" numCol="1" anchor="ctr" anchorCtr="0" compatLnSpc="1">
            <a:prstTxWarp prst="textNoShape">
              <a:avLst/>
            </a:prstTxWarp>
          </a:bodyPr>
          <a:lstStyle>
            <a:lvl1pPr algn="r">
              <a:defRPr sz="1400" b="1">
                <a:solidFill>
                  <a:srgbClr val="262626"/>
                </a:solidFill>
                <a:latin typeface="Arial" charset="0"/>
                <a:ea typeface="ＭＳ Ｐゴシック" charset="-128"/>
              </a:defRPr>
            </a:lvl1pPr>
          </a:lstStyle>
          <a:p>
            <a:pPr>
              <a:defRPr/>
            </a:pPr>
            <a:fld id="{C15E6ACF-DAEA-4B34-9A9A-8CC7373ACE84}" type="slidenum">
              <a:rPr lang="en-US"/>
              <a:pPr>
                <a:defRPr/>
              </a:pPr>
              <a:t>‹#›</a:t>
            </a:fld>
            <a:endParaRPr lang="en-US"/>
          </a:p>
        </p:txBody>
      </p:sp>
      <p:sp>
        <p:nvSpPr>
          <p:cNvPr id="2" name="Title Placeholder 1"/>
          <p:cNvSpPr>
            <a:spLocks noGrp="1"/>
          </p:cNvSpPr>
          <p:nvPr>
            <p:ph type="title"/>
          </p:nvPr>
        </p:nvSpPr>
        <p:spPr>
          <a:xfrm>
            <a:off x="284163" y="630238"/>
            <a:ext cx="8574087" cy="968375"/>
          </a:xfrm>
          <a:prstGeom prst="rect">
            <a:avLst/>
          </a:prstGeom>
          <a:solidFill>
            <a:schemeClr val="tx1">
              <a:lumMod val="85000"/>
              <a:lumOff val="15000"/>
              <a:alpha val="70000"/>
            </a:schemeClr>
          </a:solidFill>
        </p:spPr>
        <p:txBody>
          <a:bodyPr vert="horz" wrap="square" lIns="91440" tIns="45720" rIns="91440" bIns="45720" numCol="1" anchor="ctr" anchorCtr="0" compatLnSpc="1">
            <a:prstTxWarp prst="textNoShape">
              <a:avLst/>
            </a:prstTxWarp>
            <a:normAutofit/>
          </a:bodyPr>
          <a:lstStyle/>
          <a:p>
            <a:pPr lvl="0"/>
            <a:r>
              <a:rPr lang="en-US"/>
              <a:t>Click to edit Master title style</a:t>
            </a:r>
          </a:p>
        </p:txBody>
      </p:sp>
    </p:spTree>
  </p:cSld>
  <p:clrMap bg1="lt1" tx1="dk1" bg2="lt2" tx2="dk2" accent1="accent1" accent2="accent2" accent3="accent3" accent4="accent4" accent5="accent5" accent6="accent6" hlink="hlink" folHlink="folHlink"/>
  <p:sldLayoutIdLst>
    <p:sldLayoutId id="2147484911" r:id="rId1"/>
    <p:sldLayoutId id="2147484912" r:id="rId2"/>
    <p:sldLayoutId id="2147484913" r:id="rId3"/>
    <p:sldLayoutId id="2147484914" r:id="rId4"/>
    <p:sldLayoutId id="2147484915" r:id="rId5"/>
    <p:sldLayoutId id="2147484916" r:id="rId6"/>
    <p:sldLayoutId id="2147484917" r:id="rId7"/>
    <p:sldLayoutId id="2147484918" r:id="rId8"/>
    <p:sldLayoutId id="2147484919" r:id="rId9"/>
    <p:sldLayoutId id="2147484920" r:id="rId10"/>
    <p:sldLayoutId id="2147484921" r:id="rId11"/>
    <p:sldLayoutId id="2147484922" r:id="rId12"/>
    <p:sldLayoutId id="2147484923" r:id="rId13"/>
    <p:sldLayoutId id="2147484924" r:id="rId14"/>
    <p:sldLayoutId id="2147484925" r:id="rId15"/>
    <p:sldLayoutId id="2147484926" r:id="rId16"/>
  </p:sldLayoutIdLst>
  <p:hf hdr="0" ftr="0" dt="0"/>
  <p:txStyles>
    <p:titleStyle>
      <a:lvl1pPr algn="r" rtl="0" eaLnBrk="0" fontAlgn="base" hangingPunct="0">
        <a:spcBef>
          <a:spcPct val="0"/>
        </a:spcBef>
        <a:spcAft>
          <a:spcPct val="0"/>
        </a:spcAft>
        <a:defRPr sz="4200" kern="1200">
          <a:solidFill>
            <a:schemeClr val="bg1"/>
          </a:solidFill>
          <a:latin typeface="+mj-lt"/>
          <a:ea typeface="ＭＳ Ｐゴシック" charset="-128"/>
          <a:cs typeface="ＭＳ Ｐゴシック" charset="0"/>
        </a:defRPr>
      </a:lvl1pPr>
      <a:lvl2pPr algn="r" rtl="0" eaLnBrk="0" fontAlgn="base" hangingPunct="0">
        <a:spcBef>
          <a:spcPct val="0"/>
        </a:spcBef>
        <a:spcAft>
          <a:spcPct val="0"/>
        </a:spcAft>
        <a:defRPr sz="4200">
          <a:solidFill>
            <a:schemeClr val="bg1"/>
          </a:solidFill>
          <a:latin typeface="Corbel" charset="0"/>
          <a:ea typeface="ＭＳ Ｐゴシック" charset="-128"/>
          <a:cs typeface="ＭＳ Ｐゴシック" charset="0"/>
        </a:defRPr>
      </a:lvl2pPr>
      <a:lvl3pPr algn="r" rtl="0" eaLnBrk="0" fontAlgn="base" hangingPunct="0">
        <a:spcBef>
          <a:spcPct val="0"/>
        </a:spcBef>
        <a:spcAft>
          <a:spcPct val="0"/>
        </a:spcAft>
        <a:defRPr sz="4200">
          <a:solidFill>
            <a:schemeClr val="bg1"/>
          </a:solidFill>
          <a:latin typeface="Corbel" charset="0"/>
          <a:ea typeface="ＭＳ Ｐゴシック" charset="-128"/>
          <a:cs typeface="ＭＳ Ｐゴシック" charset="0"/>
        </a:defRPr>
      </a:lvl3pPr>
      <a:lvl4pPr algn="r" rtl="0" eaLnBrk="0" fontAlgn="base" hangingPunct="0">
        <a:spcBef>
          <a:spcPct val="0"/>
        </a:spcBef>
        <a:spcAft>
          <a:spcPct val="0"/>
        </a:spcAft>
        <a:defRPr sz="4200">
          <a:solidFill>
            <a:schemeClr val="bg1"/>
          </a:solidFill>
          <a:latin typeface="Corbel" charset="0"/>
          <a:ea typeface="ＭＳ Ｐゴシック" charset="-128"/>
          <a:cs typeface="ＭＳ Ｐゴシック" charset="0"/>
        </a:defRPr>
      </a:lvl4pPr>
      <a:lvl5pPr algn="r" rtl="0" eaLnBrk="0" fontAlgn="base" hangingPunct="0">
        <a:spcBef>
          <a:spcPct val="0"/>
        </a:spcBef>
        <a:spcAft>
          <a:spcPct val="0"/>
        </a:spcAft>
        <a:defRPr sz="4200">
          <a:solidFill>
            <a:schemeClr val="bg1"/>
          </a:solidFill>
          <a:latin typeface="Corbel" charset="0"/>
          <a:ea typeface="ＭＳ Ｐゴシック" charset="-128"/>
          <a:cs typeface="ＭＳ Ｐゴシック" charset="0"/>
        </a:defRPr>
      </a:lvl5pPr>
      <a:lvl6pPr marL="457200" algn="r" rtl="0" fontAlgn="base">
        <a:spcBef>
          <a:spcPct val="0"/>
        </a:spcBef>
        <a:spcAft>
          <a:spcPct val="0"/>
        </a:spcAft>
        <a:defRPr sz="4200">
          <a:solidFill>
            <a:schemeClr val="bg1"/>
          </a:solidFill>
          <a:latin typeface="Corbel" charset="0"/>
          <a:ea typeface="ＭＳ Ｐゴシック" charset="-128"/>
        </a:defRPr>
      </a:lvl6pPr>
      <a:lvl7pPr marL="914400" algn="r" rtl="0" fontAlgn="base">
        <a:spcBef>
          <a:spcPct val="0"/>
        </a:spcBef>
        <a:spcAft>
          <a:spcPct val="0"/>
        </a:spcAft>
        <a:defRPr sz="4200">
          <a:solidFill>
            <a:schemeClr val="bg1"/>
          </a:solidFill>
          <a:latin typeface="Corbel" charset="0"/>
          <a:ea typeface="ＭＳ Ｐゴシック" charset="-128"/>
        </a:defRPr>
      </a:lvl7pPr>
      <a:lvl8pPr marL="1371600" algn="r" rtl="0" fontAlgn="base">
        <a:spcBef>
          <a:spcPct val="0"/>
        </a:spcBef>
        <a:spcAft>
          <a:spcPct val="0"/>
        </a:spcAft>
        <a:defRPr sz="4200">
          <a:solidFill>
            <a:schemeClr val="bg1"/>
          </a:solidFill>
          <a:latin typeface="Corbel" charset="0"/>
          <a:ea typeface="ＭＳ Ｐゴシック" charset="-128"/>
        </a:defRPr>
      </a:lvl8pPr>
      <a:lvl9pPr marL="1828800" algn="r" rtl="0" fontAlgn="base">
        <a:spcBef>
          <a:spcPct val="0"/>
        </a:spcBef>
        <a:spcAft>
          <a:spcPct val="0"/>
        </a:spcAft>
        <a:defRPr sz="4200">
          <a:solidFill>
            <a:schemeClr val="bg1"/>
          </a:solidFill>
          <a:latin typeface="Corbel" charset="0"/>
          <a:ea typeface="ＭＳ Ｐゴシック" charset="-128"/>
        </a:defRPr>
      </a:lvl9pPr>
    </p:titleStyle>
    <p:bodyStyle>
      <a:lvl1pPr marL="454025" indent="-454025" algn="l" rtl="0" eaLnBrk="0" fontAlgn="base" hangingPunct="0">
        <a:spcBef>
          <a:spcPts val="2000"/>
        </a:spcBef>
        <a:spcAft>
          <a:spcPct val="0"/>
        </a:spcAft>
        <a:buClr>
          <a:srgbClr val="A6A6A6"/>
        </a:buClr>
        <a:buSzPct val="90000"/>
        <a:buFont typeface="Wingdings" pitchFamily="2" charset="2"/>
        <a:buChar char=""/>
        <a:defRPr sz="2400" kern="1200">
          <a:solidFill>
            <a:srgbClr val="262626"/>
          </a:solidFill>
          <a:latin typeface="+mn-lt"/>
          <a:ea typeface="ＭＳ Ｐゴシック" charset="-128"/>
          <a:cs typeface="ＭＳ Ｐゴシック" charset="0"/>
        </a:defRPr>
      </a:lvl1pPr>
      <a:lvl2pPr marL="914400" indent="-457200" algn="l" rtl="0" eaLnBrk="0" fontAlgn="base" hangingPunct="0">
        <a:spcBef>
          <a:spcPts val="600"/>
        </a:spcBef>
        <a:spcAft>
          <a:spcPct val="0"/>
        </a:spcAft>
        <a:buClr>
          <a:srgbClr val="404040"/>
        </a:buClr>
        <a:buSzPct val="90000"/>
        <a:buFont typeface="Wingdings" pitchFamily="2" charset="2"/>
        <a:buChar char=""/>
        <a:defRPr sz="2200" kern="1200">
          <a:solidFill>
            <a:srgbClr val="262626"/>
          </a:solidFill>
          <a:latin typeface="+mn-lt"/>
          <a:ea typeface="ＭＳ Ｐゴシック" charset="-128"/>
          <a:cs typeface="+mn-cs"/>
        </a:defRPr>
      </a:lvl2pPr>
      <a:lvl3pPr marL="1260475" indent="-346075" algn="l" rtl="0" eaLnBrk="0" fontAlgn="base" hangingPunct="0">
        <a:spcBef>
          <a:spcPts val="600"/>
        </a:spcBef>
        <a:spcAft>
          <a:spcPct val="0"/>
        </a:spcAft>
        <a:buClr>
          <a:srgbClr val="A6A6A6"/>
        </a:buClr>
        <a:buSzPct val="90000"/>
        <a:buFont typeface="Wingdings" pitchFamily="2" charset="2"/>
        <a:buChar char=""/>
        <a:defRPr sz="2000" kern="1200">
          <a:solidFill>
            <a:srgbClr val="262626"/>
          </a:solidFill>
          <a:latin typeface="+mn-lt"/>
          <a:ea typeface="ＭＳ Ｐゴシック" charset="-128"/>
          <a:cs typeface="+mn-cs"/>
        </a:defRPr>
      </a:lvl3pPr>
      <a:lvl4pPr marL="1600200" indent="-339725" algn="l" rtl="0" eaLnBrk="0" fontAlgn="base" hangingPunct="0">
        <a:spcBef>
          <a:spcPts val="600"/>
        </a:spcBef>
        <a:spcAft>
          <a:spcPct val="0"/>
        </a:spcAft>
        <a:buClr>
          <a:srgbClr val="404040"/>
        </a:buClr>
        <a:buSzPct val="90000"/>
        <a:buFont typeface="Wingdings" pitchFamily="2" charset="2"/>
        <a:buChar char=""/>
        <a:defRPr kern="1200">
          <a:solidFill>
            <a:srgbClr val="262626"/>
          </a:solidFill>
          <a:latin typeface="+mn-lt"/>
          <a:ea typeface="ＭＳ Ｐゴシック" charset="-128"/>
          <a:cs typeface="+mn-cs"/>
        </a:defRPr>
      </a:lvl4pPr>
      <a:lvl5pPr marL="1939925" indent="-331788" algn="l" rtl="0" eaLnBrk="0" fontAlgn="base" hangingPunct="0">
        <a:spcBef>
          <a:spcPts val="600"/>
        </a:spcBef>
        <a:spcAft>
          <a:spcPct val="0"/>
        </a:spcAft>
        <a:buClr>
          <a:srgbClr val="A6A6A6"/>
        </a:buClr>
        <a:buSzPct val="90000"/>
        <a:buFont typeface="Wingdings" pitchFamily="2" charset="2"/>
        <a:buChar char=""/>
        <a:defRPr kern="1200">
          <a:solidFill>
            <a:srgbClr val="262626"/>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6" Type="http://schemas.openxmlformats.org/officeDocument/2006/relationships/image" Target="../media/image1.png"/><Relationship Id="rId5" Type="http://schemas.openxmlformats.org/officeDocument/2006/relationships/hyperlink" Target="mailto:info@taxsimplecenter.net" TargetMode="External"/><Relationship Id="rId4" Type="http://schemas.openxmlformats.org/officeDocument/2006/relationships/hyperlink" Target="http://www.rigeltechcorp.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audio" Target="../media/audio2.wav"/></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audio" Target="../media/audio2.wav"/></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audio" Target="../media/audio2.wav"/></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audio" Target="../media/audio3.wav"/></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5.wav"/><Relationship Id="rId5" Type="http://schemas.openxmlformats.org/officeDocument/2006/relationships/image" Target="../media/image4.png"/><Relationship Id="rId4" Type="http://schemas.openxmlformats.org/officeDocument/2006/relationships/hyperlink" Target="http://www.academicstar.us/UploadFile/Picture/2023-5/20235518550488.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academicstar.us/UploadFile/Picture/2023-5/20235518550488.pdf" TargetMode="External"/><Relationship Id="rId2" Type="http://schemas.openxmlformats.org/officeDocument/2006/relationships/slideLayout" Target="../slideLayouts/slideLayout2.xml"/><Relationship Id="rId1" Type="http://schemas.openxmlformats.org/officeDocument/2006/relationships/audio" Target="../media/audio6.wav"/><Relationship Id="rId5" Type="http://schemas.openxmlformats.org/officeDocument/2006/relationships/image" Target="../media/image4.png"/><Relationship Id="rId4" Type="http://schemas.openxmlformats.org/officeDocument/2006/relationships/hyperlink" Target="https://taxsimplecenter.net/publication.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academicstar.us/UploadFile/Picture/2023-5/20235518550488.pdf" TargetMode="External"/><Relationship Id="rId2" Type="http://schemas.openxmlformats.org/officeDocument/2006/relationships/slideLayout" Target="../slideLayouts/slideLayout2.xml"/><Relationship Id="rId1" Type="http://schemas.openxmlformats.org/officeDocument/2006/relationships/audio" Target="../media/audio7.wav"/><Relationship Id="rId6" Type="http://schemas.openxmlformats.org/officeDocument/2006/relationships/image" Target="../media/image4.png"/><Relationship Id="rId5" Type="http://schemas.openxmlformats.org/officeDocument/2006/relationships/hyperlink" Target="http://www.economics-finance.org/aefj/issues/AEFJ_volume4.pdf" TargetMode="External"/><Relationship Id="rId4" Type="http://schemas.openxmlformats.org/officeDocument/2006/relationships/hyperlink" Target="http://www.scitcentral.com/documents/be5648da4795008d9893b752b9226c8f.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academicstar.us/issueshow.asp?daid=929" TargetMode="Externa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8.wav"/><Relationship Id="rId6" Type="http://schemas.openxmlformats.org/officeDocument/2006/relationships/hyperlink" Target="http://www.taxsimplecenter.weebly.com/" TargetMode="External"/><Relationship Id="rId5" Type="http://schemas.openxmlformats.org/officeDocument/2006/relationships/hyperlink" Target="http://www.academicstar.us/UploadFile/Picture/2018-1/20181922936274.pdf" TargetMode="External"/><Relationship Id="rId4" Type="http://schemas.openxmlformats.org/officeDocument/2006/relationships/hyperlink" Target="http://www.economics-finance.org/aefj.php"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audio" Target="../media/audio9.wav"/><Relationship Id="rId5" Type="http://schemas.openxmlformats.org/officeDocument/2006/relationships/image" Target="../media/image4.png"/><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audio" Target="../media/audio10.wav"/><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media/audio11.wav"/><Relationship Id="rId5" Type="http://schemas.openxmlformats.org/officeDocument/2006/relationships/image" Target="../media/image4.png"/><Relationship Id="rId4" Type="http://schemas.openxmlformats.org/officeDocument/2006/relationships/hyperlink" Target="http://www.academicstar.us/UploadFile/Picture/2023-5/20235518550488.pdf" TargetMode="Externa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audio12.wav"/><Relationship Id="rId1" Type="http://schemas.openxmlformats.org/officeDocument/2006/relationships/tags" Target="../tags/tag1.xml"/><Relationship Id="rId6" Type="http://schemas.openxmlformats.org/officeDocument/2006/relationships/hyperlink" Target="http://www.taxsimplecenter.net/" TargetMode="External"/><Relationship Id="rId5" Type="http://schemas.openxmlformats.org/officeDocument/2006/relationships/hyperlink" Target="mailto:johnlee@taxsimplecenter.net" TargetMode="Externa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ctrTitle"/>
          </p:nvPr>
        </p:nvSpPr>
        <p:spPr>
          <a:xfrm>
            <a:off x="228600" y="-228600"/>
            <a:ext cx="8610600" cy="2133600"/>
          </a:xfrm>
        </p:spPr>
        <p:txBody>
          <a:bodyPr>
            <a:noAutofit/>
          </a:bodyPr>
          <a:lstStyle/>
          <a:p>
            <a:pPr algn="ctr">
              <a:defRPr/>
            </a:pPr>
            <a:r>
              <a:rPr lang="en-US" sz="3600" b="1" dirty="0" smtClean="0">
                <a:solidFill>
                  <a:srgbClr val="FF0000"/>
                </a:solidFill>
              </a:rPr>
              <a:t>Federal and State Tax </a:t>
            </a:r>
            <a:r>
              <a:rPr lang="en-US" sz="3600" b="1" dirty="0" smtClean="0">
                <a:solidFill>
                  <a:srgbClr val="FF0000"/>
                </a:solidFill>
              </a:rPr>
              <a:t>Simplification </a:t>
            </a:r>
            <a:r>
              <a:rPr lang="en-US" sz="3600" b="1" dirty="0" smtClean="0">
                <a:solidFill>
                  <a:srgbClr val="FF0000"/>
                </a:solidFill>
              </a:rPr>
              <a:t> </a:t>
            </a:r>
            <a:r>
              <a:rPr lang="en-US" sz="3600" b="1" dirty="0" smtClean="0">
                <a:solidFill>
                  <a:srgbClr val="FF0000"/>
                </a:solidFill>
              </a:rPr>
              <a:t/>
            </a:r>
            <a:br>
              <a:rPr lang="en-US" sz="3600" b="1" dirty="0" smtClean="0">
                <a:solidFill>
                  <a:srgbClr val="FF0000"/>
                </a:solidFill>
              </a:rPr>
            </a:br>
            <a:r>
              <a:rPr lang="en-US" sz="3600" b="1" dirty="0" smtClean="0">
                <a:solidFill>
                  <a:srgbClr val="FF0000"/>
                </a:solidFill>
              </a:rPr>
              <a:t>for Fair </a:t>
            </a:r>
            <a:r>
              <a:rPr lang="en-US" sz="3600" b="1" dirty="0" smtClean="0">
                <a:solidFill>
                  <a:srgbClr val="FF0000"/>
                </a:solidFill>
              </a:rPr>
              <a:t>and Simple Tax Rate and Saving</a:t>
            </a:r>
            <a:endParaRPr lang="en-US" sz="3500" dirty="0" smtClean="0">
              <a:solidFill>
                <a:srgbClr val="FF0000"/>
              </a:solidFill>
              <a:ea typeface="ＭＳ Ｐゴシック" charset="-128"/>
            </a:endParaRPr>
          </a:p>
        </p:txBody>
      </p:sp>
      <p:sp>
        <p:nvSpPr>
          <p:cNvPr id="20483" name="Subtitle 2"/>
          <p:cNvSpPr>
            <a:spLocks noGrp="1"/>
          </p:cNvSpPr>
          <p:nvPr>
            <p:ph type="subTitle" idx="1"/>
          </p:nvPr>
        </p:nvSpPr>
        <p:spPr>
          <a:xfrm>
            <a:off x="762000" y="2133600"/>
            <a:ext cx="7848600" cy="4267200"/>
          </a:xfrm>
        </p:spPr>
        <p:txBody>
          <a:bodyPr>
            <a:normAutofit lnSpcReduction="10000"/>
          </a:bodyPr>
          <a:lstStyle/>
          <a:p>
            <a:pPr>
              <a:lnSpc>
                <a:spcPct val="70000"/>
              </a:lnSpc>
              <a:spcBef>
                <a:spcPct val="0"/>
              </a:spcBef>
              <a:buClr>
                <a:srgbClr val="A6A6A6"/>
              </a:buClr>
              <a:defRPr/>
            </a:pPr>
            <a:r>
              <a:rPr lang="en-US" sz="1200" dirty="0" smtClean="0">
                <a:ea typeface="ＭＳ Ｐゴシック" charset="-128"/>
              </a:rPr>
              <a:t>	</a:t>
            </a:r>
            <a:r>
              <a:rPr lang="en-US" dirty="0" smtClean="0">
                <a:solidFill>
                  <a:schemeClr val="tx1"/>
                </a:solidFill>
                <a:ea typeface="ＭＳ Ｐゴシック" charset="-128"/>
              </a:rPr>
              <a:t>		 	</a:t>
            </a:r>
            <a:endParaRPr lang="en-US" sz="2400" dirty="0" smtClean="0">
              <a:solidFill>
                <a:schemeClr val="tx1"/>
              </a:solidFill>
              <a:ea typeface="ＭＳ Ｐゴシック" charset="-128"/>
            </a:endParaRPr>
          </a:p>
          <a:p>
            <a:pPr algn="ctr">
              <a:lnSpc>
                <a:spcPct val="70000"/>
              </a:lnSpc>
              <a:spcBef>
                <a:spcPct val="0"/>
              </a:spcBef>
              <a:buClr>
                <a:srgbClr val="A6A6A6"/>
              </a:buClr>
              <a:buFont typeface="Wingdings" charset="2"/>
              <a:buNone/>
              <a:defRPr/>
            </a:pPr>
            <a:endParaRPr lang="en-US" sz="2600" b="1" dirty="0" smtClean="0">
              <a:solidFill>
                <a:schemeClr val="tx1"/>
              </a:solidFill>
              <a:ea typeface="ＭＳ Ｐゴシック" charset="-128"/>
            </a:endParaRPr>
          </a:p>
          <a:p>
            <a:pPr algn="ctr">
              <a:lnSpc>
                <a:spcPct val="70000"/>
              </a:lnSpc>
              <a:spcBef>
                <a:spcPct val="0"/>
              </a:spcBef>
              <a:buClr>
                <a:srgbClr val="A6A6A6"/>
              </a:buClr>
              <a:buFont typeface="Wingdings" charset="2"/>
              <a:buNone/>
              <a:defRPr/>
            </a:pPr>
            <a:endParaRPr lang="en-US" sz="2600" b="1" dirty="0" smtClean="0">
              <a:solidFill>
                <a:schemeClr val="tx1"/>
              </a:solidFill>
              <a:ea typeface="ＭＳ Ｐゴシック" charset="-128"/>
            </a:endParaRPr>
          </a:p>
          <a:p>
            <a:pPr algn="ctr">
              <a:lnSpc>
                <a:spcPct val="70000"/>
              </a:lnSpc>
              <a:spcBef>
                <a:spcPct val="0"/>
              </a:spcBef>
              <a:buClr>
                <a:srgbClr val="A6A6A6"/>
              </a:buClr>
              <a:defRPr/>
            </a:pPr>
            <a:r>
              <a:rPr lang="en-US" sz="2600" b="1" dirty="0" smtClean="0">
                <a:solidFill>
                  <a:srgbClr val="00B0F0"/>
                </a:solidFill>
                <a:ea typeface="ＭＳ Ｐゴシック" charset="-128"/>
              </a:rPr>
              <a:t>John Lee</a:t>
            </a:r>
          </a:p>
          <a:p>
            <a:pPr algn="ctr">
              <a:lnSpc>
                <a:spcPct val="70000"/>
              </a:lnSpc>
              <a:spcBef>
                <a:spcPct val="0"/>
              </a:spcBef>
              <a:buClr>
                <a:srgbClr val="A6A6A6"/>
              </a:buClr>
              <a:buFont typeface="Wingdings" charset="2"/>
              <a:buNone/>
              <a:defRPr/>
            </a:pPr>
            <a:endParaRPr lang="en-US" sz="2600" b="1" dirty="0" smtClean="0">
              <a:solidFill>
                <a:srgbClr val="FF0000"/>
              </a:solidFill>
              <a:ea typeface="ＭＳ Ｐゴシック" charset="-128"/>
            </a:endParaRPr>
          </a:p>
          <a:p>
            <a:pPr algn="ctr">
              <a:lnSpc>
                <a:spcPct val="70000"/>
              </a:lnSpc>
              <a:spcBef>
                <a:spcPct val="0"/>
              </a:spcBef>
              <a:buClr>
                <a:srgbClr val="A6A6A6"/>
              </a:buClr>
              <a:buFont typeface="Wingdings" charset="2"/>
              <a:buNone/>
              <a:defRPr/>
            </a:pPr>
            <a:endParaRPr lang="en-US" sz="2400" b="1" dirty="0" smtClean="0">
              <a:solidFill>
                <a:srgbClr val="FF0000"/>
              </a:solidFill>
              <a:ea typeface="ＭＳ Ｐゴシック" charset="-128"/>
              <a:hlinkClick r:id="rId4"/>
            </a:endParaRPr>
          </a:p>
          <a:p>
            <a:pPr algn="ctr">
              <a:lnSpc>
                <a:spcPct val="70000"/>
              </a:lnSpc>
              <a:spcBef>
                <a:spcPct val="0"/>
              </a:spcBef>
              <a:buClr>
                <a:srgbClr val="A6A6A6"/>
              </a:buClr>
              <a:defRPr/>
            </a:pPr>
            <a:r>
              <a:rPr lang="en-US" sz="2400" b="1" dirty="0" smtClean="0">
                <a:solidFill>
                  <a:srgbClr val="FF0000"/>
                </a:solidFill>
                <a:ea typeface="ＭＳ Ｐゴシック" charset="-128"/>
                <a:hlinkClick r:id="rId4"/>
              </a:rPr>
              <a:t>www.taxsimplecenter.com</a:t>
            </a:r>
            <a:endParaRPr lang="en-US" sz="2400" b="1" dirty="0" smtClean="0">
              <a:solidFill>
                <a:srgbClr val="FF0000"/>
              </a:solidFill>
              <a:ea typeface="ＭＳ Ｐゴシック" charset="-128"/>
            </a:endParaRPr>
          </a:p>
          <a:p>
            <a:pPr algn="ctr">
              <a:lnSpc>
                <a:spcPct val="70000"/>
              </a:lnSpc>
              <a:spcBef>
                <a:spcPct val="0"/>
              </a:spcBef>
              <a:buClr>
                <a:srgbClr val="A6A6A6"/>
              </a:buClr>
              <a:buFont typeface="Wingdings" charset="2"/>
              <a:buNone/>
              <a:defRPr/>
            </a:pPr>
            <a:endParaRPr lang="en-US" sz="2400" b="1" dirty="0" smtClean="0">
              <a:solidFill>
                <a:srgbClr val="FF0000"/>
              </a:solidFill>
              <a:ea typeface="ＭＳ Ｐゴシック" charset="-128"/>
            </a:endParaRPr>
          </a:p>
          <a:p>
            <a:pPr algn="ctr">
              <a:lnSpc>
                <a:spcPct val="70000"/>
              </a:lnSpc>
              <a:spcBef>
                <a:spcPct val="0"/>
              </a:spcBef>
              <a:buClr>
                <a:srgbClr val="A6A6A6"/>
              </a:buClr>
              <a:buFont typeface="Wingdings" charset="2"/>
              <a:buNone/>
              <a:defRPr/>
            </a:pPr>
            <a:endParaRPr lang="en-US" sz="2400" b="1" dirty="0" smtClean="0">
              <a:solidFill>
                <a:srgbClr val="FF0000"/>
              </a:solidFill>
              <a:ea typeface="ＭＳ Ｐゴシック" charset="-128"/>
            </a:endParaRPr>
          </a:p>
          <a:p>
            <a:pPr algn="ctr">
              <a:lnSpc>
                <a:spcPct val="70000"/>
              </a:lnSpc>
              <a:spcBef>
                <a:spcPct val="0"/>
              </a:spcBef>
              <a:buClr>
                <a:srgbClr val="A6A6A6"/>
              </a:buClr>
              <a:buFont typeface="Wingdings" charset="2"/>
              <a:buNone/>
              <a:defRPr/>
            </a:pPr>
            <a:endParaRPr lang="en-US" sz="2400" b="1" dirty="0" smtClean="0">
              <a:solidFill>
                <a:srgbClr val="FF0000"/>
              </a:solidFill>
              <a:ea typeface="ＭＳ Ｐゴシック" charset="-128"/>
            </a:endParaRPr>
          </a:p>
          <a:p>
            <a:pPr algn="ctr">
              <a:lnSpc>
                <a:spcPct val="70000"/>
              </a:lnSpc>
              <a:spcBef>
                <a:spcPct val="0"/>
              </a:spcBef>
              <a:buClr>
                <a:srgbClr val="A6A6A6"/>
              </a:buClr>
              <a:buFont typeface="Wingdings" charset="2"/>
              <a:buNone/>
              <a:defRPr/>
            </a:pPr>
            <a:r>
              <a:rPr lang="en-US" sz="2400" b="1" dirty="0" smtClean="0">
                <a:solidFill>
                  <a:srgbClr val="FF0000"/>
                </a:solidFill>
                <a:ea typeface="ＭＳ Ｐゴシック" charset="-128"/>
              </a:rPr>
              <a:t>johnlee@taxsimplecenter.net</a:t>
            </a:r>
          </a:p>
          <a:p>
            <a:pPr algn="ctr">
              <a:lnSpc>
                <a:spcPct val="70000"/>
              </a:lnSpc>
              <a:spcBef>
                <a:spcPct val="0"/>
              </a:spcBef>
              <a:buClr>
                <a:srgbClr val="A6A6A6"/>
              </a:buClr>
              <a:buFont typeface="Wingdings" charset="2"/>
              <a:buNone/>
              <a:defRPr/>
            </a:pPr>
            <a:endParaRPr lang="en-US" sz="2400" b="1" dirty="0" smtClean="0">
              <a:solidFill>
                <a:srgbClr val="FF0000"/>
              </a:solidFill>
              <a:ea typeface="ＭＳ Ｐゴシック" charset="-128"/>
            </a:endParaRPr>
          </a:p>
          <a:p>
            <a:pPr algn="ctr">
              <a:lnSpc>
                <a:spcPct val="70000"/>
              </a:lnSpc>
              <a:spcBef>
                <a:spcPct val="0"/>
              </a:spcBef>
              <a:buClr>
                <a:srgbClr val="A6A6A6"/>
              </a:buClr>
              <a:buFont typeface="Wingdings" charset="2"/>
              <a:buNone/>
              <a:defRPr/>
            </a:pPr>
            <a:endParaRPr lang="en-US" sz="2400" b="1" dirty="0" smtClean="0">
              <a:solidFill>
                <a:srgbClr val="00B0F0"/>
              </a:solidFill>
              <a:ea typeface="ＭＳ Ｐゴシック" charset="-128"/>
            </a:endParaRPr>
          </a:p>
          <a:p>
            <a:pPr algn="ctr">
              <a:lnSpc>
                <a:spcPct val="70000"/>
              </a:lnSpc>
              <a:spcBef>
                <a:spcPct val="0"/>
              </a:spcBef>
              <a:buClr>
                <a:srgbClr val="A6A6A6"/>
              </a:buClr>
              <a:defRPr/>
            </a:pPr>
            <a:r>
              <a:rPr lang="en-US" sz="2400" b="1" dirty="0" smtClean="0">
                <a:solidFill>
                  <a:srgbClr val="00B0F0"/>
                </a:solidFill>
                <a:ea typeface="ＭＳ Ｐゴシック" charset="-128"/>
              </a:rPr>
              <a:t>913-710-0957</a:t>
            </a:r>
          </a:p>
          <a:p>
            <a:pPr algn="ctr">
              <a:lnSpc>
                <a:spcPct val="70000"/>
              </a:lnSpc>
              <a:spcBef>
                <a:spcPct val="0"/>
              </a:spcBef>
              <a:buClr>
                <a:srgbClr val="A6A6A6"/>
              </a:buClr>
              <a:buFont typeface="Wingdings" charset="2"/>
              <a:buNone/>
              <a:defRPr/>
            </a:pPr>
            <a:endParaRPr lang="en-US" sz="2400" dirty="0" smtClean="0">
              <a:solidFill>
                <a:srgbClr val="00B0F0"/>
              </a:solidFill>
              <a:ea typeface="ＭＳ Ｐゴシック" charset="-128"/>
              <a:hlinkClick r:id="rId5"/>
            </a:endParaRPr>
          </a:p>
          <a:p>
            <a:pPr algn="ctr">
              <a:lnSpc>
                <a:spcPct val="70000"/>
              </a:lnSpc>
              <a:spcBef>
                <a:spcPct val="0"/>
              </a:spcBef>
              <a:buClr>
                <a:srgbClr val="A6A6A6"/>
              </a:buClr>
              <a:buFont typeface="Wingdings" charset="2"/>
              <a:buNone/>
              <a:defRPr/>
            </a:pPr>
            <a:endParaRPr lang="en-US" sz="2400" b="1" dirty="0" smtClean="0">
              <a:solidFill>
                <a:srgbClr val="FF0000"/>
              </a:solidFill>
              <a:ea typeface="ＭＳ Ｐゴシック" charset="-128"/>
            </a:endParaRPr>
          </a:p>
          <a:p>
            <a:pPr algn="ctr">
              <a:lnSpc>
                <a:spcPct val="70000"/>
              </a:lnSpc>
              <a:spcBef>
                <a:spcPct val="0"/>
              </a:spcBef>
              <a:buClr>
                <a:srgbClr val="A6A6A6"/>
              </a:buClr>
              <a:buFont typeface="Wingdings" charset="2"/>
              <a:buNone/>
              <a:defRPr/>
            </a:pPr>
            <a:endParaRPr lang="en-US" dirty="0" smtClean="0">
              <a:solidFill>
                <a:schemeClr val="tx1"/>
              </a:solidFill>
              <a:ea typeface="ＭＳ Ｐゴシック" charset="-128"/>
            </a:endParaRPr>
          </a:p>
          <a:p>
            <a:pPr algn="ctr">
              <a:spcBef>
                <a:spcPct val="0"/>
              </a:spcBef>
              <a:buClr>
                <a:srgbClr val="A6A6A6"/>
              </a:buClr>
              <a:defRPr/>
            </a:pPr>
            <a:endParaRPr lang="en-US" sz="1600" b="1" dirty="0" smtClean="0">
              <a:solidFill>
                <a:srgbClr val="730000"/>
              </a:solidFill>
              <a:ea typeface="ＭＳ Ｐゴシック" charset="-128"/>
            </a:endParaRPr>
          </a:p>
          <a:p>
            <a:pPr>
              <a:lnSpc>
                <a:spcPct val="70000"/>
              </a:lnSpc>
              <a:spcBef>
                <a:spcPct val="0"/>
              </a:spcBef>
              <a:buClr>
                <a:srgbClr val="A6A6A6"/>
              </a:buClr>
              <a:buFont typeface="Wingdings" charset="2"/>
              <a:buNone/>
              <a:defRPr/>
            </a:pPr>
            <a:endParaRPr lang="en-US" sz="1100" dirty="0" smtClean="0">
              <a:solidFill>
                <a:schemeClr val="tx1"/>
              </a:solidFill>
              <a:ea typeface="ＭＳ Ｐゴシック" charset="-128"/>
            </a:endParaRPr>
          </a:p>
          <a:p>
            <a:pPr>
              <a:lnSpc>
                <a:spcPct val="70000"/>
              </a:lnSpc>
              <a:spcBef>
                <a:spcPct val="0"/>
              </a:spcBef>
              <a:buClr>
                <a:srgbClr val="A6A6A6"/>
              </a:buClr>
              <a:buFont typeface="Wingdings" charset="2"/>
              <a:buNone/>
              <a:defRPr/>
            </a:pPr>
            <a:r>
              <a:rPr lang="en-US" sz="500" dirty="0" smtClean="0">
                <a:solidFill>
                  <a:schemeClr val="tx1"/>
                </a:solidFill>
                <a:ea typeface="ＭＳ Ｐゴシック" charset="-128"/>
              </a:rPr>
              <a:t> </a:t>
            </a:r>
          </a:p>
          <a:p>
            <a:pPr>
              <a:lnSpc>
                <a:spcPct val="70000"/>
              </a:lnSpc>
              <a:spcBef>
                <a:spcPct val="0"/>
              </a:spcBef>
              <a:buClr>
                <a:srgbClr val="A6A6A6"/>
              </a:buClr>
              <a:buFont typeface="Wingdings" charset="2"/>
              <a:buNone/>
              <a:defRPr/>
            </a:pPr>
            <a:r>
              <a:rPr lang="en-US" sz="500" dirty="0" smtClean="0">
                <a:solidFill>
                  <a:schemeClr val="tx1"/>
                </a:solidFill>
                <a:ea typeface="ＭＳ Ｐゴシック" charset="-128"/>
              </a:rPr>
              <a:t> </a:t>
            </a:r>
          </a:p>
        </p:txBody>
      </p:sp>
      <p:pic>
        <p:nvPicPr>
          <p:cNvPr id="8" name="~PP2030.WAV">
            <a:hlinkClick r:id="" action="ppaction://media"/>
          </p:cNvPr>
          <p:cNvPicPr>
            <a:picLocks noRot="1" noChangeAspect="1"/>
          </p:cNvPicPr>
          <p:nvPr>
            <a:wavAudioFile r:embed="rId1" name="~PP2030.WAV"/>
          </p:nvPr>
        </p:nvPicPr>
        <p:blipFill>
          <a:blip r:embed="rId6"/>
          <a:stretch>
            <a:fillRect/>
          </a:stretch>
        </p:blipFill>
        <p:spPr>
          <a:xfrm>
            <a:off x="8696325" y="6410325"/>
            <a:ext cx="304800" cy="304800"/>
          </a:xfrm>
          <a:prstGeom prst="rect">
            <a:avLst/>
          </a:prstGeom>
        </p:spPr>
      </p:pic>
    </p:spTree>
  </p:cSld>
  <p:clrMapOvr>
    <a:masterClrMapping/>
  </p:clrMapOvr>
  <p:transition advTm="114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779463" y="527050"/>
            <a:ext cx="7583487" cy="1044575"/>
          </a:xfrm>
        </p:spPr>
        <p:txBody>
          <a:bodyPr>
            <a:normAutofit fontScale="90000"/>
          </a:bodyPr>
          <a:lstStyle/>
          <a:p>
            <a:pPr algn="ctr" eaLnBrk="1" hangingPunct="1">
              <a:defRPr/>
            </a:pPr>
            <a:r>
              <a:rPr lang="en-US" sz="3100" b="1" dirty="0" smtClean="0"/>
              <a:t/>
            </a:r>
            <a:br>
              <a:rPr lang="en-US" sz="3100" b="1" dirty="0" smtClean="0"/>
            </a:br>
            <a:r>
              <a:rPr lang="en-US" sz="4000" b="1" dirty="0" smtClean="0">
                <a:solidFill>
                  <a:srgbClr val="FFFF00"/>
                </a:solidFill>
              </a:rPr>
              <a:t> Question and Introduction </a:t>
            </a:r>
            <a:r>
              <a:rPr lang="en-US" sz="4000" b="1" dirty="0" smtClean="0"/>
              <a:t/>
            </a:r>
            <a:br>
              <a:rPr lang="en-US" sz="4000" b="1" dirty="0" smtClean="0"/>
            </a:br>
            <a:endParaRPr lang="en-US" sz="4000" dirty="0" smtClean="0">
              <a:solidFill>
                <a:srgbClr val="FFFF00"/>
              </a:solidFill>
            </a:endParaRPr>
          </a:p>
        </p:txBody>
      </p:sp>
      <p:sp>
        <p:nvSpPr>
          <p:cNvPr id="22531" name="Content Placeholder 2"/>
          <p:cNvSpPr>
            <a:spLocks noGrp="1"/>
          </p:cNvSpPr>
          <p:nvPr>
            <p:ph idx="1"/>
          </p:nvPr>
        </p:nvSpPr>
        <p:spPr>
          <a:xfrm>
            <a:off x="268288" y="2057400"/>
            <a:ext cx="8669337" cy="4419600"/>
          </a:xfrm>
        </p:spPr>
        <p:txBody>
          <a:bodyPr/>
          <a:lstStyle/>
          <a:p>
            <a:pPr algn="just"/>
            <a:r>
              <a:rPr lang="en-US" sz="2600" b="1" dirty="0" smtClean="0"/>
              <a:t>1.   Basic Question:  What tax rates are fair and simple? </a:t>
            </a:r>
          </a:p>
          <a:p>
            <a:pPr algn="just"/>
            <a:r>
              <a:rPr lang="en-US" sz="2600" b="1" dirty="0" smtClean="0"/>
              <a:t>2.  Americans spend 8.9 billion hours/year to comply with IRS filing requirements and cost $409 billion/year (*Ref)</a:t>
            </a:r>
          </a:p>
          <a:p>
            <a:pPr algn="just"/>
            <a:r>
              <a:rPr lang="en-US" sz="2600" b="1" dirty="0" smtClean="0"/>
              <a:t>3. What tax simplification areas are needed to be simplified?</a:t>
            </a:r>
          </a:p>
          <a:p>
            <a:pPr algn="just"/>
            <a:r>
              <a:rPr lang="en-US" sz="2600" b="1" dirty="0" smtClean="0"/>
              <a:t>4.  What are benefit and value of tax simplification for withholding taxes, payrolls and tax returns?</a:t>
            </a:r>
          </a:p>
          <a:p>
            <a:pPr algn="just"/>
            <a:r>
              <a:rPr lang="en-US" sz="2600" b="1" dirty="0" smtClean="0"/>
              <a:t>5. We have done our tax research with 15 publications </a:t>
            </a:r>
          </a:p>
          <a:p>
            <a:pPr algn="just"/>
            <a:endParaRPr lang="en-US" sz="2600" b="1" dirty="0" smtClean="0"/>
          </a:p>
          <a:p>
            <a:pPr algn="just">
              <a:buNone/>
            </a:pPr>
            <a:endParaRPr lang="en-US" sz="2600" b="1" dirty="0" smtClean="0"/>
          </a:p>
        </p:txBody>
      </p:sp>
      <p:sp>
        <p:nvSpPr>
          <p:cNvPr id="1946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5C909EE1-FF5E-4E4A-A50B-A967DDC7FB9D}" type="slidenum">
              <a:rPr lang="en-US" sz="1400" smtClean="0">
                <a:solidFill>
                  <a:srgbClr val="262626"/>
                </a:solidFill>
              </a:rPr>
              <a:pPr eaLnBrk="1" hangingPunct="1"/>
              <a:t>2</a:t>
            </a:fld>
            <a:endParaRPr lang="en-US" sz="1400" smtClean="0">
              <a:solidFill>
                <a:srgbClr val="262626"/>
              </a:solidFill>
            </a:endParaRPr>
          </a:p>
        </p:txBody>
      </p:sp>
      <p:pic>
        <p:nvPicPr>
          <p:cNvPr id="6" name="~PP2553.WAV">
            <a:hlinkClick r:id="" action="ppaction://media"/>
          </p:cNvPr>
          <p:cNvPicPr>
            <a:picLocks noRot="1" noChangeAspect="1"/>
          </p:cNvPicPr>
          <p:nvPr>
            <a:wavAudioFile r:embed="rId1" name="~PP2553.WAV"/>
          </p:nvPr>
        </p:nvPicPr>
        <p:blipFill>
          <a:blip r:embed="rId3"/>
          <a:stretch>
            <a:fillRect/>
          </a:stretch>
        </p:blipFill>
        <p:spPr>
          <a:xfrm>
            <a:off x="8696325" y="6410325"/>
            <a:ext cx="304800" cy="304800"/>
          </a:xfrm>
          <a:prstGeom prst="rect">
            <a:avLst/>
          </a:prstGeom>
        </p:spPr>
      </p:pic>
    </p:spTree>
  </p:cSld>
  <p:clrMapOvr>
    <a:masterClrMapping/>
  </p:clrMapOvr>
  <p:transition advTm="145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779463" y="527050"/>
            <a:ext cx="7583487" cy="1044575"/>
          </a:xfrm>
        </p:spPr>
        <p:txBody>
          <a:bodyPr>
            <a:normAutofit fontScale="90000"/>
          </a:bodyPr>
          <a:lstStyle/>
          <a:p>
            <a:pPr algn="ctr" eaLnBrk="1" hangingPunct="1">
              <a:defRPr/>
            </a:pPr>
            <a:r>
              <a:rPr lang="en-US" sz="3100" b="1" dirty="0" smtClean="0"/>
              <a:t/>
            </a:r>
            <a:br>
              <a:rPr lang="en-US" sz="3100" b="1" dirty="0" smtClean="0"/>
            </a:br>
            <a:r>
              <a:rPr lang="en-US" sz="4000" b="1" dirty="0" smtClean="0">
                <a:solidFill>
                  <a:srgbClr val="FFFF00"/>
                </a:solidFill>
              </a:rPr>
              <a:t> Federal  Tax and Simplification </a:t>
            </a:r>
            <a:r>
              <a:rPr lang="en-US" sz="4000" b="1" dirty="0" smtClean="0"/>
              <a:t/>
            </a:r>
            <a:br>
              <a:rPr lang="en-US" sz="4000" b="1" dirty="0" smtClean="0"/>
            </a:br>
            <a:endParaRPr lang="en-US" sz="4000" dirty="0" smtClean="0">
              <a:solidFill>
                <a:srgbClr val="FFFF00"/>
              </a:solidFill>
            </a:endParaRPr>
          </a:p>
        </p:txBody>
      </p:sp>
      <p:sp>
        <p:nvSpPr>
          <p:cNvPr id="22531" name="Content Placeholder 2"/>
          <p:cNvSpPr>
            <a:spLocks noGrp="1"/>
          </p:cNvSpPr>
          <p:nvPr>
            <p:ph idx="1"/>
          </p:nvPr>
        </p:nvSpPr>
        <p:spPr>
          <a:xfrm>
            <a:off x="268288" y="2057400"/>
            <a:ext cx="8669337" cy="4419600"/>
          </a:xfrm>
        </p:spPr>
        <p:txBody>
          <a:bodyPr/>
          <a:lstStyle/>
          <a:p>
            <a:pPr algn="just"/>
            <a:r>
              <a:rPr lang="en-US" sz="2600" b="1" dirty="0" smtClean="0"/>
              <a:t>Year:  … 1970 1980 1985 2000 2010-12 2013-23… 100 years         Bracket #: 32    17      16      5             6              7          up to 56                 </a:t>
            </a:r>
          </a:p>
          <a:p>
            <a:pPr algn="just"/>
            <a:r>
              <a:rPr lang="en-US" sz="2600" b="1" dirty="0" smtClean="0"/>
              <a:t>Problems: (1) 21-page Withholding Tables, (2) 224 (4x7x8) tax formulas, (3) 28 (4x7) taxable income ranges, (4) 12- page Tax Table, (5) changeable tax bracket # (2-56), and (6) Complex  system and related arguments with high cost </a:t>
            </a:r>
          </a:p>
          <a:p>
            <a:pPr algn="just"/>
            <a:r>
              <a:rPr lang="en-US" sz="2600" b="1" u="sng" dirty="0" smtClean="0"/>
              <a:t>Tax simplification</a:t>
            </a:r>
            <a:r>
              <a:rPr lang="en-US" sz="2600" b="1" dirty="0" smtClean="0"/>
              <a:t>: 2 linear formulas and 1 existing formula with 98.7% (1-3/224) reduction and simple </a:t>
            </a:r>
            <a:r>
              <a:rPr lang="en-US" sz="2600" b="1" dirty="0" smtClean="0"/>
              <a:t>S </a:t>
            </a:r>
            <a:r>
              <a:rPr lang="en-US" sz="2600" b="1" dirty="0" smtClean="0"/>
              <a:t># and F #  </a:t>
            </a:r>
          </a:p>
          <a:p>
            <a:pPr algn="just"/>
            <a:r>
              <a:rPr lang="en-US" sz="2600" b="1" u="sng" dirty="0" smtClean="0"/>
              <a:t>Withholding tables</a:t>
            </a:r>
            <a:r>
              <a:rPr lang="en-US" sz="2600" b="1" dirty="0" smtClean="0"/>
              <a:t>:  Do not need   </a:t>
            </a:r>
          </a:p>
          <a:p>
            <a:pPr algn="just"/>
            <a:endParaRPr lang="en-US" sz="2600" b="1" dirty="0" smtClean="0"/>
          </a:p>
          <a:p>
            <a:pPr algn="just">
              <a:buNone/>
            </a:pPr>
            <a:endParaRPr lang="en-US" sz="2600" b="1" dirty="0" smtClean="0"/>
          </a:p>
        </p:txBody>
      </p:sp>
      <p:sp>
        <p:nvSpPr>
          <p:cNvPr id="1946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5C909EE1-FF5E-4E4A-A50B-A967DDC7FB9D}" type="slidenum">
              <a:rPr lang="en-US" sz="1400" smtClean="0">
                <a:solidFill>
                  <a:srgbClr val="262626"/>
                </a:solidFill>
              </a:rPr>
              <a:pPr eaLnBrk="1" hangingPunct="1"/>
              <a:t>3</a:t>
            </a:fld>
            <a:endParaRPr lang="en-US" sz="1400" smtClean="0">
              <a:solidFill>
                <a:srgbClr val="262626"/>
              </a:solidFill>
            </a:endParaRPr>
          </a:p>
        </p:txBody>
      </p:sp>
      <p:pic>
        <p:nvPicPr>
          <p:cNvPr id="6" name="~PP2553.WAV">
            <a:hlinkClick r:id="" action="ppaction://media"/>
          </p:cNvPr>
          <p:cNvPicPr>
            <a:picLocks noRot="1" noChangeAspect="1"/>
          </p:cNvPicPr>
          <p:nvPr>
            <a:wavAudioFile r:embed="rId1" name="~PP2553.WAV"/>
          </p:nvPr>
        </p:nvPicPr>
        <p:blipFill>
          <a:blip r:embed="rId3"/>
          <a:stretch>
            <a:fillRect/>
          </a:stretch>
        </p:blipFill>
        <p:spPr>
          <a:xfrm>
            <a:off x="8696325" y="6410325"/>
            <a:ext cx="304800" cy="304800"/>
          </a:xfrm>
          <a:prstGeom prst="rect">
            <a:avLst/>
          </a:prstGeom>
        </p:spPr>
      </p:pic>
    </p:spTree>
  </p:cSld>
  <p:clrMapOvr>
    <a:masterClrMapping/>
  </p:clrMapOvr>
  <p:transition advTm="145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779463" y="527050"/>
            <a:ext cx="7583487" cy="1044575"/>
          </a:xfrm>
        </p:spPr>
        <p:txBody>
          <a:bodyPr>
            <a:normAutofit fontScale="90000"/>
          </a:bodyPr>
          <a:lstStyle/>
          <a:p>
            <a:pPr algn="ctr" eaLnBrk="1" hangingPunct="1">
              <a:defRPr/>
            </a:pPr>
            <a:r>
              <a:rPr lang="en-US" sz="3100" b="1" dirty="0" smtClean="0"/>
              <a:t/>
            </a:r>
            <a:br>
              <a:rPr lang="en-US" sz="3100" b="1" dirty="0" smtClean="0"/>
            </a:br>
            <a:r>
              <a:rPr lang="en-US" sz="4000" b="1" dirty="0" smtClean="0">
                <a:solidFill>
                  <a:srgbClr val="FFFF00"/>
                </a:solidFill>
              </a:rPr>
              <a:t> State Taxes and Simplification </a:t>
            </a:r>
            <a:r>
              <a:rPr lang="en-US" sz="4000" b="1" dirty="0" smtClean="0"/>
              <a:t/>
            </a:r>
            <a:br>
              <a:rPr lang="en-US" sz="4000" b="1" dirty="0" smtClean="0"/>
            </a:br>
            <a:endParaRPr lang="en-US" sz="4000" dirty="0" smtClean="0">
              <a:solidFill>
                <a:srgbClr val="FFFF00"/>
              </a:solidFill>
            </a:endParaRPr>
          </a:p>
        </p:txBody>
      </p:sp>
      <p:sp>
        <p:nvSpPr>
          <p:cNvPr id="22531" name="Content Placeholder 2"/>
          <p:cNvSpPr>
            <a:spLocks noGrp="1"/>
          </p:cNvSpPr>
          <p:nvPr>
            <p:ph idx="1"/>
          </p:nvPr>
        </p:nvSpPr>
        <p:spPr>
          <a:xfrm>
            <a:off x="268288" y="2057400"/>
            <a:ext cx="8669337" cy="4419600"/>
          </a:xfrm>
        </p:spPr>
        <p:txBody>
          <a:bodyPr/>
          <a:lstStyle/>
          <a:p>
            <a:pPr algn="just"/>
            <a:r>
              <a:rPr lang="en-US" sz="2600" b="1" dirty="0" smtClean="0"/>
              <a:t>State tax bracket #:  0 - 12 </a:t>
            </a:r>
          </a:p>
          <a:p>
            <a:pPr algn="just"/>
            <a:r>
              <a:rPr lang="en-US" sz="2600" b="1" dirty="0" smtClean="0"/>
              <a:t>Problems: Many states have (1) xx-page Withholding Tables, (2) up to 216 (9x3x8) tax formulas, (3) multiple taxable income ranges, (4) x or xx page Tax Table, and (5) Complex  system and related arguments with high cost </a:t>
            </a:r>
          </a:p>
          <a:p>
            <a:pPr algn="just"/>
            <a:r>
              <a:rPr lang="en-US" sz="2600" b="1" u="sng" dirty="0" smtClean="0"/>
              <a:t>Tax simplification</a:t>
            </a:r>
            <a:r>
              <a:rPr lang="en-US" sz="2600" b="1" dirty="0" smtClean="0"/>
              <a:t>: 1 linear formula and 1 existing formula with 95-99% reduction and simple </a:t>
            </a:r>
            <a:r>
              <a:rPr lang="en-US" sz="2600" b="1" dirty="0" smtClean="0"/>
              <a:t>S </a:t>
            </a:r>
            <a:r>
              <a:rPr lang="en-US" sz="2600" b="1" dirty="0" smtClean="0"/>
              <a:t># and F #   </a:t>
            </a:r>
          </a:p>
          <a:p>
            <a:pPr algn="just"/>
            <a:r>
              <a:rPr lang="en-US" sz="2600" b="1" dirty="0" smtClean="0"/>
              <a:t>S (status #): 1, 1.5 or 2. F (filling period factor #): 1, …, 365</a:t>
            </a:r>
          </a:p>
          <a:p>
            <a:pPr algn="just"/>
            <a:r>
              <a:rPr lang="en-US" sz="2600" b="1" u="sng" dirty="0" smtClean="0"/>
              <a:t>Withholding tables</a:t>
            </a:r>
            <a:r>
              <a:rPr lang="en-US" sz="2600" b="1" dirty="0" smtClean="0"/>
              <a:t>:  No   </a:t>
            </a:r>
          </a:p>
          <a:p>
            <a:pPr algn="just"/>
            <a:endParaRPr lang="en-US" sz="2600" b="1" dirty="0" smtClean="0"/>
          </a:p>
          <a:p>
            <a:pPr algn="just">
              <a:buNone/>
            </a:pPr>
            <a:endParaRPr lang="en-US" sz="2600" b="1" dirty="0" smtClean="0"/>
          </a:p>
        </p:txBody>
      </p:sp>
      <p:sp>
        <p:nvSpPr>
          <p:cNvPr id="1946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5C909EE1-FF5E-4E4A-A50B-A967DDC7FB9D}" type="slidenum">
              <a:rPr lang="en-US" sz="1400" smtClean="0">
                <a:solidFill>
                  <a:srgbClr val="262626"/>
                </a:solidFill>
              </a:rPr>
              <a:pPr eaLnBrk="1" hangingPunct="1"/>
              <a:t>4</a:t>
            </a:fld>
            <a:endParaRPr lang="en-US" sz="1400" smtClean="0">
              <a:solidFill>
                <a:srgbClr val="262626"/>
              </a:solidFill>
            </a:endParaRPr>
          </a:p>
        </p:txBody>
      </p:sp>
      <p:pic>
        <p:nvPicPr>
          <p:cNvPr id="6" name="~PP2553.WAV">
            <a:hlinkClick r:id="" action="ppaction://media"/>
          </p:cNvPr>
          <p:cNvPicPr>
            <a:picLocks noRot="1" noChangeAspect="1"/>
          </p:cNvPicPr>
          <p:nvPr>
            <a:wavAudioFile r:embed="rId1" name="~PP2553.WAV"/>
          </p:nvPr>
        </p:nvPicPr>
        <p:blipFill>
          <a:blip r:embed="rId3"/>
          <a:stretch>
            <a:fillRect/>
          </a:stretch>
        </p:blipFill>
        <p:spPr>
          <a:xfrm>
            <a:off x="8696325" y="6410325"/>
            <a:ext cx="304800" cy="304800"/>
          </a:xfrm>
          <a:prstGeom prst="rect">
            <a:avLst/>
          </a:prstGeom>
        </p:spPr>
      </p:pic>
    </p:spTree>
  </p:cSld>
  <p:clrMapOvr>
    <a:masterClrMapping/>
  </p:clrMapOvr>
  <p:transition advTm="145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779463" y="527050"/>
            <a:ext cx="7583487" cy="1044575"/>
          </a:xfrm>
        </p:spPr>
        <p:txBody>
          <a:bodyPr>
            <a:normAutofit fontScale="90000"/>
          </a:bodyPr>
          <a:lstStyle/>
          <a:p>
            <a:pPr algn="ctr" eaLnBrk="1" hangingPunct="1">
              <a:defRPr/>
            </a:pPr>
            <a:r>
              <a:rPr lang="en-US" sz="3100" b="1" dirty="0" smtClean="0"/>
              <a:t/>
            </a:r>
            <a:br>
              <a:rPr lang="en-US" sz="3100" b="1" dirty="0" smtClean="0"/>
            </a:br>
            <a:r>
              <a:rPr lang="en-US" sz="4000" b="1" dirty="0" smtClean="0">
                <a:solidFill>
                  <a:srgbClr val="FFFF00"/>
                </a:solidFill>
              </a:rPr>
              <a:t>Basic Question and Solution</a:t>
            </a:r>
            <a:r>
              <a:rPr lang="en-US" sz="3100" b="1" dirty="0" smtClean="0"/>
              <a:t/>
            </a:r>
            <a:br>
              <a:rPr lang="en-US" sz="3100" b="1" dirty="0" smtClean="0"/>
            </a:br>
            <a:endParaRPr lang="en-US" sz="3100" dirty="0" smtClean="0">
              <a:solidFill>
                <a:srgbClr val="FFFF00"/>
              </a:solidFill>
            </a:endParaRPr>
          </a:p>
        </p:txBody>
      </p:sp>
      <p:sp>
        <p:nvSpPr>
          <p:cNvPr id="23555" name="Content Placeholder 2"/>
          <p:cNvSpPr>
            <a:spLocks noGrp="1"/>
          </p:cNvSpPr>
          <p:nvPr>
            <p:ph idx="1"/>
          </p:nvPr>
        </p:nvSpPr>
        <p:spPr>
          <a:xfrm>
            <a:off x="268288" y="2209800"/>
            <a:ext cx="8669337" cy="4306888"/>
          </a:xfrm>
        </p:spPr>
        <p:txBody>
          <a:bodyPr/>
          <a:lstStyle/>
          <a:p>
            <a:pPr algn="just" eaLnBrk="1" hangingPunct="1">
              <a:lnSpc>
                <a:spcPct val="90000"/>
              </a:lnSpc>
              <a:buNone/>
            </a:pPr>
            <a:r>
              <a:rPr lang="en-US" sz="2000" b="1" dirty="0" smtClean="0"/>
              <a:t>  </a:t>
            </a:r>
            <a:r>
              <a:rPr lang="en-US" sz="2200" b="1" dirty="0" smtClean="0"/>
              <a:t>What tax rates are fair and simple? </a:t>
            </a:r>
          </a:p>
          <a:p>
            <a:pPr algn="just" eaLnBrk="1" hangingPunct="1">
              <a:lnSpc>
                <a:spcPct val="90000"/>
              </a:lnSpc>
              <a:buNone/>
            </a:pPr>
            <a:r>
              <a:rPr lang="en-US" sz="2200" dirty="0" smtClean="0"/>
              <a:t>  Two-type tax rates and simplification: (1) </a:t>
            </a:r>
            <a:r>
              <a:rPr lang="en-US" sz="2200" dirty="0" smtClean="0"/>
              <a:t>Existing flat </a:t>
            </a:r>
            <a:r>
              <a:rPr lang="en-US" sz="2200" dirty="0" smtClean="0"/>
              <a:t>and curve tax rates; (2) Step tax rates; and (3) Simplification with straight  (linear) line</a:t>
            </a:r>
          </a:p>
          <a:p>
            <a:pPr algn="just" eaLnBrk="1" hangingPunct="1">
              <a:lnSpc>
                <a:spcPct val="90000"/>
              </a:lnSpc>
              <a:buNone/>
            </a:pPr>
            <a:r>
              <a:rPr lang="en-US" sz="2200" dirty="0" smtClean="0"/>
              <a:t>         Tax rate                                                               (2)</a:t>
            </a:r>
            <a:r>
              <a:rPr lang="en-US" sz="2200" b="1" dirty="0" smtClean="0"/>
              <a:t>Step tax rates</a:t>
            </a:r>
            <a:r>
              <a:rPr lang="en-US" sz="2200" dirty="0" smtClean="0"/>
              <a:t>      #2</a:t>
            </a:r>
          </a:p>
          <a:p>
            <a:pPr algn="just" eaLnBrk="1" hangingPunct="1">
              <a:lnSpc>
                <a:spcPct val="90000"/>
              </a:lnSpc>
              <a:buNone/>
            </a:pPr>
            <a:r>
              <a:rPr lang="en-US" sz="2200" dirty="0" smtClean="0"/>
              <a:t>                                                    (3)</a:t>
            </a:r>
            <a:r>
              <a:rPr lang="en-US" sz="2200" b="1" dirty="0" smtClean="0"/>
              <a:t>Straight line</a:t>
            </a:r>
            <a:r>
              <a:rPr lang="en-US" sz="2200" dirty="0" smtClean="0"/>
              <a:t>                                                                   </a:t>
            </a:r>
          </a:p>
          <a:p>
            <a:pPr algn="just" eaLnBrk="1" hangingPunct="1">
              <a:lnSpc>
                <a:spcPct val="90000"/>
              </a:lnSpc>
              <a:buNone/>
            </a:pPr>
            <a:r>
              <a:rPr lang="en-US" sz="2200" dirty="0" smtClean="0"/>
              <a:t>       (1)</a:t>
            </a:r>
            <a:r>
              <a:rPr lang="en-US" sz="2200" b="1" dirty="0" smtClean="0"/>
              <a:t>Flat and curve rates</a:t>
            </a:r>
            <a:r>
              <a:rPr lang="en-US" sz="2200" dirty="0" smtClean="0"/>
              <a:t>         (</a:t>
            </a:r>
            <a:r>
              <a:rPr lang="en-US" sz="2200" b="1" dirty="0" smtClean="0"/>
              <a:t>1 bracket</a:t>
            </a:r>
            <a:r>
              <a:rPr lang="en-US" sz="2200" dirty="0" smtClean="0"/>
              <a:t>:            (2020 Stimulus Check: </a:t>
            </a:r>
          </a:p>
          <a:p>
            <a:pPr algn="just" eaLnBrk="1" hangingPunct="1">
              <a:lnSpc>
                <a:spcPct val="90000"/>
              </a:lnSpc>
              <a:buNone/>
            </a:pPr>
            <a:r>
              <a:rPr lang="en-US" sz="2200" dirty="0" smtClean="0"/>
              <a:t>        (Existing 2-11 brackets:    </a:t>
            </a:r>
            <a:r>
              <a:rPr lang="en-US" sz="2200" b="1" u="sng" dirty="0" smtClean="0"/>
              <a:t>Fair and simple</a:t>
            </a:r>
            <a:r>
              <a:rPr lang="en-US" sz="2200" dirty="0" smtClean="0"/>
              <a:t>)        240/480 brackets) </a:t>
            </a:r>
          </a:p>
          <a:p>
            <a:pPr algn="just" eaLnBrk="1" hangingPunct="1">
              <a:lnSpc>
                <a:spcPct val="90000"/>
              </a:lnSpc>
              <a:buNone/>
            </a:pPr>
            <a:r>
              <a:rPr lang="en-US" sz="2200" dirty="0" smtClean="0"/>
              <a:t> #1      Unfair &amp; complex)                                                        Taxable income </a:t>
            </a:r>
          </a:p>
        </p:txBody>
      </p:sp>
      <p:sp>
        <p:nvSpPr>
          <p:cNvPr id="20484"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9DDBB3F7-DBC7-4F69-B521-F0150A082861}" type="slidenum">
              <a:rPr lang="en-US" sz="1400" smtClean="0">
                <a:solidFill>
                  <a:srgbClr val="262626"/>
                </a:solidFill>
              </a:rPr>
              <a:pPr eaLnBrk="1" hangingPunct="1"/>
              <a:t>5</a:t>
            </a:fld>
            <a:endParaRPr lang="en-US" sz="1400" smtClean="0">
              <a:solidFill>
                <a:srgbClr val="262626"/>
              </a:solidFill>
            </a:endParaRPr>
          </a:p>
        </p:txBody>
      </p:sp>
      <p:cxnSp>
        <p:nvCxnSpPr>
          <p:cNvPr id="6" name="Straight Connector 5"/>
          <p:cNvCxnSpPr/>
          <p:nvPr/>
        </p:nvCxnSpPr>
        <p:spPr>
          <a:xfrm>
            <a:off x="779463" y="3733800"/>
            <a:ext cx="0" cy="2438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79463" y="6172200"/>
            <a:ext cx="758348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779463" y="3954483"/>
            <a:ext cx="6992937" cy="18288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779463" y="5755574"/>
            <a:ext cx="363537"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Freeform 15"/>
          <p:cNvSpPr/>
          <p:nvPr/>
        </p:nvSpPr>
        <p:spPr>
          <a:xfrm>
            <a:off x="1143000" y="5676405"/>
            <a:ext cx="273132" cy="71252"/>
          </a:xfrm>
          <a:custGeom>
            <a:avLst/>
            <a:gdLst>
              <a:gd name="connsiteX0" fmla="*/ 0 w 273132"/>
              <a:gd name="connsiteY0" fmla="*/ 71252 h 71252"/>
              <a:gd name="connsiteX1" fmla="*/ 273132 w 273132"/>
              <a:gd name="connsiteY1" fmla="*/ 0 h 71252"/>
            </a:gdLst>
            <a:ahLst/>
            <a:cxnLst>
              <a:cxn ang="0">
                <a:pos x="connsiteX0" y="connsiteY0"/>
              </a:cxn>
              <a:cxn ang="0">
                <a:pos x="connsiteX1" y="connsiteY1"/>
              </a:cxn>
            </a:cxnLst>
            <a:rect l="l" t="t" r="r" b="b"/>
            <a:pathLst>
              <a:path w="273132" h="71252">
                <a:moveTo>
                  <a:pt x="0" y="71252"/>
                </a:moveTo>
                <a:lnTo>
                  <a:pt x="273132" y="0"/>
                </a:ln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6" name="Freeform 25"/>
          <p:cNvSpPr/>
          <p:nvPr/>
        </p:nvSpPr>
        <p:spPr>
          <a:xfrm>
            <a:off x="1828800" y="5392387"/>
            <a:ext cx="463138" cy="170213"/>
          </a:xfrm>
          <a:custGeom>
            <a:avLst/>
            <a:gdLst>
              <a:gd name="connsiteX0" fmla="*/ 0 w 463138"/>
              <a:gd name="connsiteY0" fmla="*/ 170213 h 170213"/>
              <a:gd name="connsiteX1" fmla="*/ 201880 w 463138"/>
              <a:gd name="connsiteY1" fmla="*/ 27709 h 170213"/>
              <a:gd name="connsiteX2" fmla="*/ 463138 w 463138"/>
              <a:gd name="connsiteY2" fmla="*/ 3959 h 170213"/>
            </a:gdLst>
            <a:ahLst/>
            <a:cxnLst>
              <a:cxn ang="0">
                <a:pos x="connsiteX0" y="connsiteY0"/>
              </a:cxn>
              <a:cxn ang="0">
                <a:pos x="connsiteX1" y="connsiteY1"/>
              </a:cxn>
              <a:cxn ang="0">
                <a:pos x="connsiteX2" y="connsiteY2"/>
              </a:cxn>
            </a:cxnLst>
            <a:rect l="l" t="t" r="r" b="b"/>
            <a:pathLst>
              <a:path w="463138" h="170213">
                <a:moveTo>
                  <a:pt x="0" y="170213"/>
                </a:moveTo>
                <a:cubicBezTo>
                  <a:pt x="62345" y="112815"/>
                  <a:pt x="124690" y="55418"/>
                  <a:pt x="201880" y="27709"/>
                </a:cubicBezTo>
                <a:cubicBezTo>
                  <a:pt x="279070" y="0"/>
                  <a:pt x="419595" y="7917"/>
                  <a:pt x="463138" y="395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1401288" y="5541818"/>
            <a:ext cx="463138" cy="170213"/>
          </a:xfrm>
          <a:custGeom>
            <a:avLst/>
            <a:gdLst>
              <a:gd name="connsiteX0" fmla="*/ 0 w 463138"/>
              <a:gd name="connsiteY0" fmla="*/ 170213 h 170213"/>
              <a:gd name="connsiteX1" fmla="*/ 201880 w 463138"/>
              <a:gd name="connsiteY1" fmla="*/ 27709 h 170213"/>
              <a:gd name="connsiteX2" fmla="*/ 463138 w 463138"/>
              <a:gd name="connsiteY2" fmla="*/ 3959 h 170213"/>
            </a:gdLst>
            <a:ahLst/>
            <a:cxnLst>
              <a:cxn ang="0">
                <a:pos x="connsiteX0" y="connsiteY0"/>
              </a:cxn>
              <a:cxn ang="0">
                <a:pos x="connsiteX1" y="connsiteY1"/>
              </a:cxn>
              <a:cxn ang="0">
                <a:pos x="connsiteX2" y="connsiteY2"/>
              </a:cxn>
            </a:cxnLst>
            <a:rect l="l" t="t" r="r" b="b"/>
            <a:pathLst>
              <a:path w="463138" h="170213">
                <a:moveTo>
                  <a:pt x="0" y="170213"/>
                </a:moveTo>
                <a:cubicBezTo>
                  <a:pt x="62345" y="112815"/>
                  <a:pt x="124690" y="55418"/>
                  <a:pt x="201880" y="27709"/>
                </a:cubicBezTo>
                <a:cubicBezTo>
                  <a:pt x="279070" y="0"/>
                  <a:pt x="419595" y="7917"/>
                  <a:pt x="463138" y="395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a:off x="2286000" y="5257800"/>
            <a:ext cx="463138" cy="170213"/>
          </a:xfrm>
          <a:custGeom>
            <a:avLst/>
            <a:gdLst>
              <a:gd name="connsiteX0" fmla="*/ 0 w 463138"/>
              <a:gd name="connsiteY0" fmla="*/ 170213 h 170213"/>
              <a:gd name="connsiteX1" fmla="*/ 201880 w 463138"/>
              <a:gd name="connsiteY1" fmla="*/ 27709 h 170213"/>
              <a:gd name="connsiteX2" fmla="*/ 463138 w 463138"/>
              <a:gd name="connsiteY2" fmla="*/ 3959 h 170213"/>
            </a:gdLst>
            <a:ahLst/>
            <a:cxnLst>
              <a:cxn ang="0">
                <a:pos x="connsiteX0" y="connsiteY0"/>
              </a:cxn>
              <a:cxn ang="0">
                <a:pos x="connsiteX1" y="connsiteY1"/>
              </a:cxn>
              <a:cxn ang="0">
                <a:pos x="connsiteX2" y="connsiteY2"/>
              </a:cxn>
            </a:cxnLst>
            <a:rect l="l" t="t" r="r" b="b"/>
            <a:pathLst>
              <a:path w="463138" h="170213">
                <a:moveTo>
                  <a:pt x="0" y="170213"/>
                </a:moveTo>
                <a:cubicBezTo>
                  <a:pt x="62345" y="112815"/>
                  <a:pt x="124690" y="55418"/>
                  <a:pt x="201880" y="27709"/>
                </a:cubicBezTo>
                <a:cubicBezTo>
                  <a:pt x="279070" y="0"/>
                  <a:pt x="419595" y="7917"/>
                  <a:pt x="463138" y="395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0" name="Elbow Connector 29"/>
          <p:cNvCxnSpPr/>
          <p:nvPr/>
        </p:nvCxnSpPr>
        <p:spPr>
          <a:xfrm>
            <a:off x="5486400" y="4495800"/>
            <a:ext cx="381000" cy="1270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3" name="Elbow Connector 32"/>
          <p:cNvCxnSpPr/>
          <p:nvPr/>
        </p:nvCxnSpPr>
        <p:spPr>
          <a:xfrm>
            <a:off x="5867400" y="4406900"/>
            <a:ext cx="381000" cy="1270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867400" y="4406900"/>
            <a:ext cx="0" cy="1016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Elbow Connector 35"/>
          <p:cNvCxnSpPr/>
          <p:nvPr/>
        </p:nvCxnSpPr>
        <p:spPr>
          <a:xfrm>
            <a:off x="6553200" y="4191000"/>
            <a:ext cx="381000" cy="1270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7" name="Elbow Connector 36"/>
          <p:cNvCxnSpPr/>
          <p:nvPr/>
        </p:nvCxnSpPr>
        <p:spPr>
          <a:xfrm>
            <a:off x="6172200" y="4330700"/>
            <a:ext cx="381000" cy="1270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8" name="Elbow Connector 37"/>
          <p:cNvCxnSpPr/>
          <p:nvPr/>
        </p:nvCxnSpPr>
        <p:spPr>
          <a:xfrm>
            <a:off x="6934200" y="4114800"/>
            <a:ext cx="381000" cy="1270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248400" y="4343400"/>
            <a:ext cx="0" cy="1016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4114800"/>
            <a:ext cx="0" cy="1016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53200" y="4191000"/>
            <a:ext cx="0" cy="101600"/>
          </a:xfrm>
          <a:prstGeom prst="line">
            <a:avLst/>
          </a:prstGeom>
        </p:spPr>
        <p:style>
          <a:lnRef idx="2">
            <a:schemeClr val="accent1"/>
          </a:lnRef>
          <a:fillRef idx="0">
            <a:schemeClr val="accent1"/>
          </a:fillRef>
          <a:effectRef idx="1">
            <a:schemeClr val="accent1"/>
          </a:effectRef>
          <a:fontRef idx="minor">
            <a:schemeClr val="tx1"/>
          </a:fontRef>
        </p:style>
      </p:cxnSp>
      <p:sp>
        <p:nvSpPr>
          <p:cNvPr id="43" name="Freeform 42"/>
          <p:cNvSpPr/>
          <p:nvPr/>
        </p:nvSpPr>
        <p:spPr>
          <a:xfrm>
            <a:off x="2737262" y="5163787"/>
            <a:ext cx="463138" cy="170213"/>
          </a:xfrm>
          <a:custGeom>
            <a:avLst/>
            <a:gdLst>
              <a:gd name="connsiteX0" fmla="*/ 0 w 463138"/>
              <a:gd name="connsiteY0" fmla="*/ 170213 h 170213"/>
              <a:gd name="connsiteX1" fmla="*/ 201880 w 463138"/>
              <a:gd name="connsiteY1" fmla="*/ 27709 h 170213"/>
              <a:gd name="connsiteX2" fmla="*/ 463138 w 463138"/>
              <a:gd name="connsiteY2" fmla="*/ 3959 h 170213"/>
            </a:gdLst>
            <a:ahLst/>
            <a:cxnLst>
              <a:cxn ang="0">
                <a:pos x="connsiteX0" y="connsiteY0"/>
              </a:cxn>
              <a:cxn ang="0">
                <a:pos x="connsiteX1" y="connsiteY1"/>
              </a:cxn>
              <a:cxn ang="0">
                <a:pos x="connsiteX2" y="connsiteY2"/>
              </a:cxn>
            </a:cxnLst>
            <a:rect l="l" t="t" r="r" b="b"/>
            <a:pathLst>
              <a:path w="463138" h="170213">
                <a:moveTo>
                  <a:pt x="0" y="170213"/>
                </a:moveTo>
                <a:cubicBezTo>
                  <a:pt x="62345" y="112815"/>
                  <a:pt x="124690" y="55418"/>
                  <a:pt x="201880" y="27709"/>
                </a:cubicBezTo>
                <a:cubicBezTo>
                  <a:pt x="279070" y="0"/>
                  <a:pt x="419595" y="7917"/>
                  <a:pt x="463138" y="395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3" name="Straight Connector 22"/>
          <p:cNvCxnSpPr/>
          <p:nvPr/>
        </p:nvCxnSpPr>
        <p:spPr>
          <a:xfrm>
            <a:off x="7315200" y="4038600"/>
            <a:ext cx="0" cy="1016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Elbow Connector 23"/>
          <p:cNvCxnSpPr/>
          <p:nvPr/>
        </p:nvCxnSpPr>
        <p:spPr>
          <a:xfrm>
            <a:off x="7315200" y="4025900"/>
            <a:ext cx="381000" cy="1270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pic>
        <p:nvPicPr>
          <p:cNvPr id="29" name="~PP3066.WAV">
            <a:hlinkClick r:id="" action="ppaction://media"/>
          </p:cNvPr>
          <p:cNvPicPr>
            <a:picLocks noRot="1" noChangeAspect="1"/>
          </p:cNvPicPr>
          <p:nvPr>
            <a:wavAudioFile r:embed="rId1" name="~PP3066.WAV"/>
          </p:nvPr>
        </p:nvPicPr>
        <p:blipFill>
          <a:blip r:embed="rId3"/>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2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163" y="527050"/>
            <a:ext cx="8574087" cy="1071563"/>
          </a:xfrm>
        </p:spPr>
        <p:txBody>
          <a:bodyPr>
            <a:normAutofit fontScale="90000"/>
          </a:bodyPr>
          <a:lstStyle/>
          <a:p>
            <a:pPr algn="ctr"/>
            <a:r>
              <a:rPr lang="en-US" sz="3600" b="1" dirty="0" smtClean="0">
                <a:solidFill>
                  <a:srgbClr val="FFFF00"/>
                </a:solidFill>
              </a:rPr>
              <a:t>The federal tax system comparisons</a:t>
            </a:r>
            <a:r>
              <a:rPr lang="en-US" b="1" dirty="0" smtClean="0">
                <a:solidFill>
                  <a:srgbClr val="FFFF00"/>
                </a:solidFill>
              </a:rPr>
              <a:t/>
            </a:r>
            <a:br>
              <a:rPr lang="en-US" b="1" dirty="0" smtClean="0">
                <a:solidFill>
                  <a:srgbClr val="FFFF00"/>
                </a:solidFill>
              </a:rPr>
            </a:br>
            <a:r>
              <a:rPr lang="en-US" sz="4400" b="1" dirty="0" smtClean="0">
                <a:solidFill>
                  <a:srgbClr val="FFFF00"/>
                </a:solidFill>
              </a:rPr>
              <a:t> </a:t>
            </a:r>
            <a:r>
              <a:rPr lang="en-US" sz="2400" b="1" dirty="0" smtClean="0">
                <a:solidFill>
                  <a:srgbClr val="FFFF00"/>
                </a:solidFill>
              </a:rPr>
              <a:t>7 tax brackets are reduced to 3 (57% reduction) and no W Tables </a:t>
            </a:r>
            <a:endParaRPr lang="en-US" sz="2400" dirty="0">
              <a:solidFill>
                <a:srgbClr val="FFFF00"/>
              </a:solidFill>
            </a:endParaRPr>
          </a:p>
        </p:txBody>
      </p:sp>
      <p:sp>
        <p:nvSpPr>
          <p:cNvPr id="4" name="Slide Number Placeholder 3"/>
          <p:cNvSpPr>
            <a:spLocks noGrp="1"/>
          </p:cNvSpPr>
          <p:nvPr>
            <p:ph type="sldNum" sz="quarter" idx="12"/>
          </p:nvPr>
        </p:nvSpPr>
        <p:spPr/>
        <p:txBody>
          <a:bodyPr/>
          <a:lstStyle/>
          <a:p>
            <a:pPr>
              <a:defRPr/>
            </a:pPr>
            <a:fld id="{F2242E15-A39E-4B4F-AFEB-0372EAD8F221}" type="slidenum">
              <a:rPr lang="en-US" smtClean="0"/>
              <a:pPr>
                <a:defRPr/>
              </a:pPr>
              <a:t>6</a:t>
            </a:fld>
            <a:endParaRPr lang="en-US"/>
          </a:p>
        </p:txBody>
      </p:sp>
      <p:pic>
        <p:nvPicPr>
          <p:cNvPr id="3" name="Picture 2" descr="http://www.rigeltechcorp.com/yahoo_site_admin/assets/images/Tax_Fed_MFJ_2016.55144040_std.jpg"/>
          <p:cNvPicPr>
            <a:picLocks noChangeAspect="1" noChangeArrowheads="1"/>
          </p:cNvPicPr>
          <p:nvPr/>
        </p:nvPicPr>
        <p:blipFill>
          <a:blip r:embed="rId3"/>
          <a:srcRect/>
          <a:stretch>
            <a:fillRect/>
          </a:stretch>
        </p:blipFill>
        <p:spPr bwMode="auto">
          <a:xfrm>
            <a:off x="685800" y="1828800"/>
            <a:ext cx="7620000" cy="4572000"/>
          </a:xfrm>
          <a:prstGeom prst="rect">
            <a:avLst/>
          </a:prstGeom>
          <a:noFill/>
        </p:spPr>
      </p:pic>
      <p:pic>
        <p:nvPicPr>
          <p:cNvPr id="5" name="~PP813.WAV">
            <a:hlinkClick r:id="" action="ppaction://media"/>
          </p:cNvPr>
          <p:cNvPicPr>
            <a:picLocks noRot="1" noChangeAspect="1"/>
          </p:cNvPicPr>
          <p:nvPr>
            <a:wavAudioFile r:embed="rId1" name="~PP813.WAV"/>
          </p:nvPr>
        </p:nvPicPr>
        <p:blipFill>
          <a:blip r:embed="rId4"/>
          <a:stretch>
            <a:fillRect/>
          </a:stretch>
        </p:blipFill>
        <p:spPr>
          <a:xfrm>
            <a:off x="8696325" y="6410325"/>
            <a:ext cx="304800" cy="304800"/>
          </a:xfrm>
          <a:prstGeom prst="rect">
            <a:avLst/>
          </a:prstGeom>
        </p:spPr>
      </p:pic>
    </p:spTree>
    <p:extLst>
      <p:ext uri="{BB962C8B-B14F-4D97-AF65-F5344CB8AC3E}">
        <p14:creationId xmlns:p14="http://schemas.microsoft.com/office/powerpoint/2010/main" xmlns="" val="54976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284163" y="682671"/>
            <a:ext cx="8574087" cy="968375"/>
          </a:xfrm>
        </p:spPr>
        <p:txBody>
          <a:bodyPr>
            <a:noAutofit/>
          </a:bodyPr>
          <a:lstStyle/>
          <a:p>
            <a:pPr algn="ctr" eaLnBrk="1" hangingPunct="1"/>
            <a:r>
              <a:rPr lang="en-US" sz="3200" b="1" dirty="0" smtClean="0">
                <a:solidFill>
                  <a:srgbClr val="FFFF00"/>
                </a:solidFill>
              </a:rPr>
              <a:t>Comparison</a:t>
            </a:r>
            <a:endParaRPr lang="en-US" sz="3200" dirty="0" smtClean="0">
              <a:solidFill>
                <a:srgbClr val="9DF131"/>
              </a:solidFill>
              <a:ea typeface="ＭＳ Ｐゴシック" pitchFamily="34" charset="-128"/>
            </a:endParaRPr>
          </a:p>
        </p:txBody>
      </p:sp>
      <p:sp>
        <p:nvSpPr>
          <p:cNvPr id="38915" name="Slide Number Placeholder 10"/>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6B098E3D-51F4-40DD-AC02-44CB7EBCD15D}" type="slidenum">
              <a:rPr lang="en-US" sz="1400" smtClean="0">
                <a:solidFill>
                  <a:srgbClr val="262626"/>
                </a:solidFill>
              </a:rPr>
              <a:pPr eaLnBrk="1" hangingPunct="1"/>
              <a:t>7</a:t>
            </a:fld>
            <a:endParaRPr lang="en-US" sz="1400" smtClean="0">
              <a:solidFill>
                <a:srgbClr val="262626"/>
              </a:solidFill>
            </a:endParaRPr>
          </a:p>
        </p:txBody>
      </p:sp>
      <p:sp>
        <p:nvSpPr>
          <p:cNvPr id="38916" name="Rectangle 1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7" name="Rectangle 11"/>
          <p:cNvSpPr>
            <a:spLocks noChangeArrowheads="1"/>
          </p:cNvSpPr>
          <p:nvPr/>
        </p:nvSpPr>
        <p:spPr bwMode="auto">
          <a:xfrm>
            <a:off x="0" y="2105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eaLnBrk="0" hangingPunct="0"/>
            <a:r>
              <a:rPr lang="en-US" sz="1200">
                <a:latin typeface="Times New Roman" pitchFamily="1" charset="0"/>
                <a:cs typeface="Times New Roman" pitchFamily="1" charset="0"/>
              </a:rPr>
              <a:t> </a:t>
            </a:r>
            <a:endParaRPr lang="en-US"/>
          </a:p>
        </p:txBody>
      </p:sp>
      <p:sp>
        <p:nvSpPr>
          <p:cNvPr id="38918"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9" name="Rectangle 14"/>
          <p:cNvSpPr>
            <a:spLocks noChangeArrowheads="1"/>
          </p:cNvSpPr>
          <p:nvPr/>
        </p:nvSpPr>
        <p:spPr bwMode="auto">
          <a:xfrm>
            <a:off x="0" y="16478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1200"/>
              <a:t> </a:t>
            </a:r>
            <a:r>
              <a:rPr lang="en-US" sz="1100"/>
              <a:t> </a:t>
            </a:r>
            <a:endParaRPr lang="en-US"/>
          </a:p>
        </p:txBody>
      </p:sp>
      <p:sp>
        <p:nvSpPr>
          <p:cNvPr id="50184" name="Content Placeholder 2"/>
          <p:cNvSpPr>
            <a:spLocks noGrp="1"/>
          </p:cNvSpPr>
          <p:nvPr>
            <p:ph idx="1"/>
          </p:nvPr>
        </p:nvSpPr>
        <p:spPr>
          <a:xfrm>
            <a:off x="284163" y="2105025"/>
            <a:ext cx="8574087" cy="4371974"/>
          </a:xfrm>
        </p:spPr>
        <p:txBody>
          <a:bodyPr/>
          <a:lstStyle/>
          <a:p>
            <a:pPr algn="just">
              <a:lnSpc>
                <a:spcPts val="2000"/>
              </a:lnSpc>
              <a:buNone/>
            </a:pPr>
            <a:r>
              <a:rPr lang="en-US" sz="2000" dirty="0" smtClean="0"/>
              <a:t>For Married filing separately/Single with taxable incomes (TI) &lt;$100,000, federal tax rate formula, change, withholding table, and difference comparisons are:</a:t>
            </a:r>
          </a:p>
          <a:p>
            <a:pPr algn="just">
              <a:lnSpc>
                <a:spcPts val="200"/>
              </a:lnSpc>
              <a:buNone/>
            </a:pPr>
            <a:r>
              <a:rPr lang="en-US" sz="1800" dirty="0" smtClean="0"/>
              <a:t>        </a:t>
            </a:r>
            <a:r>
              <a:rPr lang="en-US" sz="1800" u="sng" dirty="0" smtClean="0"/>
              <a:t>(2018: 10-18.3-26.9-37%, 2019:10-18.17-26.73-37% or 2020: 10-18.1-26.6-37%)  </a:t>
            </a:r>
          </a:p>
          <a:p>
            <a:pPr algn="just">
              <a:lnSpc>
                <a:spcPts val="2000"/>
              </a:lnSpc>
              <a:buNone/>
            </a:pPr>
            <a:r>
              <a:rPr lang="en-US" sz="1800" b="1" u="sng" dirty="0" smtClean="0"/>
              <a:t>T</a:t>
            </a:r>
            <a:r>
              <a:rPr lang="en-US" sz="1900" b="1" u="sng" dirty="0" smtClean="0"/>
              <a:t>axable incomes         Existing tax rate formula/system          </a:t>
            </a:r>
            <a:r>
              <a:rPr lang="en-US" sz="1900" b="1" u="sng" dirty="0" smtClean="0"/>
              <a:t>  </a:t>
            </a:r>
            <a:r>
              <a:rPr lang="en-US" sz="1900" b="1" u="sng" dirty="0" smtClean="0"/>
              <a:t>Simplification</a:t>
            </a:r>
            <a:r>
              <a:rPr lang="en-US" sz="1800" u="sng" dirty="0" smtClean="0"/>
              <a:t> </a:t>
            </a:r>
            <a:endParaRPr lang="en-US" sz="1800" dirty="0" smtClean="0"/>
          </a:p>
          <a:p>
            <a:pPr algn="just">
              <a:lnSpc>
                <a:spcPts val="200"/>
              </a:lnSpc>
              <a:buNone/>
            </a:pPr>
            <a:r>
              <a:rPr lang="en-US" sz="1800" dirty="0" smtClean="0"/>
              <a:t>           </a:t>
            </a:r>
            <a:r>
              <a:rPr lang="en-US" sz="1900" dirty="0" smtClean="0"/>
              <a:t>0 - $9,525                 10% for TI not over  $9,525               </a:t>
            </a:r>
            <a:r>
              <a:rPr lang="en-US" sz="1900" dirty="0" smtClean="0"/>
              <a:t>  </a:t>
            </a:r>
            <a:r>
              <a:rPr lang="en-US" sz="1900" dirty="0" smtClean="0"/>
              <a:t>( 0 - $100,000) </a:t>
            </a:r>
          </a:p>
          <a:p>
            <a:pPr algn="just">
              <a:lnSpc>
                <a:spcPts val="200"/>
              </a:lnSpc>
              <a:buNone/>
            </a:pPr>
            <a:r>
              <a:rPr lang="en-US" sz="1900" dirty="0" smtClean="0"/>
              <a:t>$9,525 - $38,700               (952.5+0.12 (TI-9,525)) / TI                        </a:t>
            </a:r>
          </a:p>
          <a:p>
            <a:pPr algn="just">
              <a:lnSpc>
                <a:spcPts val="200"/>
              </a:lnSpc>
              <a:buNone/>
            </a:pPr>
            <a:r>
              <a:rPr lang="en-US" sz="1900" dirty="0" smtClean="0"/>
              <a:t>$38,700-$82,500             (4,453.50+0.22(TI-38,700))/TI        </a:t>
            </a:r>
            <a:r>
              <a:rPr lang="en-US" sz="1800" dirty="0" err="1" smtClean="0"/>
              <a:t>TI</a:t>
            </a:r>
            <a:r>
              <a:rPr lang="en-US" sz="1800" dirty="0" err="1" smtClean="0"/>
              <a:t>xF</a:t>
            </a:r>
            <a:r>
              <a:rPr lang="en-US" sz="1800" dirty="0" smtClean="0"/>
              <a:t>/S/1,204,819+0.1</a:t>
            </a:r>
            <a:endParaRPr lang="en-US" sz="1800" dirty="0" smtClean="0"/>
          </a:p>
          <a:p>
            <a:pPr algn="just">
              <a:lnSpc>
                <a:spcPts val="200"/>
              </a:lnSpc>
              <a:buNone/>
            </a:pPr>
            <a:r>
              <a:rPr lang="en-US" sz="1900" dirty="0" smtClean="0"/>
              <a:t>$82,500-$100,000          (14,089.50+0.24(TI-82,500))/TI</a:t>
            </a:r>
          </a:p>
          <a:p>
            <a:pPr algn="just">
              <a:lnSpc>
                <a:spcPts val="200"/>
              </a:lnSpc>
              <a:buNone/>
            </a:pPr>
            <a:endParaRPr lang="en-US" sz="1700" b="1" u="sng" dirty="0" smtClean="0"/>
          </a:p>
          <a:p>
            <a:pPr algn="just">
              <a:lnSpc>
                <a:spcPts val="200"/>
              </a:lnSpc>
              <a:buNone/>
            </a:pPr>
            <a:r>
              <a:rPr lang="en-US" sz="1700" b="1" u="sng" dirty="0" smtClean="0"/>
              <a:t>Tax rate change</a:t>
            </a:r>
            <a:r>
              <a:rPr lang="en-US" sz="1700" u="sng" dirty="0" smtClean="0"/>
              <a:t>         Unfair flat/curve rates w/o smoothness        Fair tax rates w/smoothness</a:t>
            </a:r>
          </a:p>
          <a:p>
            <a:pPr algn="just">
              <a:lnSpc>
                <a:spcPts val="200"/>
              </a:lnSpc>
              <a:buNone/>
            </a:pPr>
            <a:r>
              <a:rPr lang="en-US" sz="1700" b="1" u="sng" dirty="0" smtClean="0"/>
              <a:t>Withholding Tables</a:t>
            </a:r>
            <a:r>
              <a:rPr lang="en-US" sz="1700" u="sng" dirty="0" smtClean="0"/>
              <a:t>          21 pages with 0-10 Allowances                0.2 page with all Allowances</a:t>
            </a:r>
            <a:r>
              <a:rPr lang="en-US" sz="1700" dirty="0" smtClean="0"/>
              <a:t> </a:t>
            </a:r>
          </a:p>
          <a:p>
            <a:pPr algn="just">
              <a:lnSpc>
                <a:spcPts val="200"/>
              </a:lnSpc>
              <a:buNone/>
            </a:pPr>
            <a:endParaRPr lang="en-US" sz="1600" u="sng" dirty="0" smtClean="0"/>
          </a:p>
          <a:p>
            <a:pPr algn="just">
              <a:lnSpc>
                <a:spcPts val="200"/>
              </a:lnSpc>
              <a:buNone/>
            </a:pPr>
            <a:r>
              <a:rPr lang="en-US" sz="1900" b="1" u="sng" dirty="0" smtClean="0"/>
              <a:t>Taxable income</a:t>
            </a:r>
            <a:r>
              <a:rPr lang="en-US" sz="1900" dirty="0" smtClean="0"/>
              <a:t>            $1,000        $20,000      $50,000        $75,000       $100,000</a:t>
            </a:r>
          </a:p>
          <a:p>
            <a:pPr algn="just">
              <a:lnSpc>
                <a:spcPts val="200"/>
              </a:lnSpc>
              <a:buNone/>
            </a:pPr>
            <a:r>
              <a:rPr lang="en-US" sz="1900" b="1" u="sng" dirty="0" smtClean="0"/>
              <a:t>Tax rate difference</a:t>
            </a:r>
            <a:r>
              <a:rPr lang="en-US" sz="1900" dirty="0" smtClean="0"/>
              <a:t>     0.00083       0.00612      0.00271       - 0.00361        0.00010</a:t>
            </a:r>
          </a:p>
          <a:p>
            <a:pPr>
              <a:lnSpc>
                <a:spcPts val="200"/>
              </a:lnSpc>
              <a:buNone/>
            </a:pPr>
            <a:endParaRPr lang="en-US" sz="1600" dirty="0" smtClean="0">
              <a:ea typeface="ＭＳ Ｐゴシック" pitchFamily="34" charset="-128"/>
            </a:endParaRPr>
          </a:p>
        </p:txBody>
      </p:sp>
      <p:pic>
        <p:nvPicPr>
          <p:cNvPr id="9" name="~PP3186.WAV">
            <a:hlinkClick r:id="" action="ppaction://media"/>
          </p:cNvPr>
          <p:cNvPicPr>
            <a:picLocks noRot="1" noChangeAspect="1"/>
          </p:cNvPicPr>
          <p:nvPr>
            <a:wavAudioFile r:embed="rId1" name="~PP3186.WAV"/>
          </p:nvPr>
        </p:nvPicPr>
        <p:blipFill>
          <a:blip r:embed="rId4"/>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284163" y="682671"/>
            <a:ext cx="8574087" cy="968375"/>
          </a:xfrm>
        </p:spPr>
        <p:txBody>
          <a:bodyPr>
            <a:noAutofit/>
          </a:bodyPr>
          <a:lstStyle/>
          <a:p>
            <a:pPr algn="ctr" eaLnBrk="1" hangingPunct="1"/>
            <a:r>
              <a:rPr lang="en-US" sz="3200" b="1" dirty="0" smtClean="0">
                <a:solidFill>
                  <a:srgbClr val="FFFF00"/>
                </a:solidFill>
              </a:rPr>
              <a:t>Example</a:t>
            </a:r>
            <a:endParaRPr lang="en-US" sz="3200" dirty="0" smtClean="0">
              <a:solidFill>
                <a:srgbClr val="9DF131"/>
              </a:solidFill>
              <a:ea typeface="ＭＳ Ｐゴシック" pitchFamily="34" charset="-128"/>
            </a:endParaRPr>
          </a:p>
        </p:txBody>
      </p:sp>
      <p:sp>
        <p:nvSpPr>
          <p:cNvPr id="38915" name="Slide Number Placeholder 10"/>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6B098E3D-51F4-40DD-AC02-44CB7EBCD15D}" type="slidenum">
              <a:rPr lang="en-US" sz="1400" smtClean="0">
                <a:solidFill>
                  <a:srgbClr val="262626"/>
                </a:solidFill>
              </a:rPr>
              <a:pPr eaLnBrk="1" hangingPunct="1"/>
              <a:t>8</a:t>
            </a:fld>
            <a:endParaRPr lang="en-US" sz="1400" smtClean="0">
              <a:solidFill>
                <a:srgbClr val="262626"/>
              </a:solidFill>
            </a:endParaRPr>
          </a:p>
        </p:txBody>
      </p:sp>
      <p:sp>
        <p:nvSpPr>
          <p:cNvPr id="38916" name="Rectangle 1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7" name="Rectangle 11"/>
          <p:cNvSpPr>
            <a:spLocks noChangeArrowheads="1"/>
          </p:cNvSpPr>
          <p:nvPr/>
        </p:nvSpPr>
        <p:spPr bwMode="auto">
          <a:xfrm>
            <a:off x="0" y="2105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eaLnBrk="0" hangingPunct="0"/>
            <a:r>
              <a:rPr lang="en-US" sz="1200">
                <a:latin typeface="Times New Roman" pitchFamily="1" charset="0"/>
                <a:cs typeface="Times New Roman" pitchFamily="1" charset="0"/>
              </a:rPr>
              <a:t> </a:t>
            </a:r>
            <a:endParaRPr lang="en-US"/>
          </a:p>
        </p:txBody>
      </p:sp>
      <p:sp>
        <p:nvSpPr>
          <p:cNvPr id="38918"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9" name="Rectangle 14"/>
          <p:cNvSpPr>
            <a:spLocks noChangeArrowheads="1"/>
          </p:cNvSpPr>
          <p:nvPr/>
        </p:nvSpPr>
        <p:spPr bwMode="auto">
          <a:xfrm>
            <a:off x="0" y="16478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1200"/>
              <a:t> </a:t>
            </a:r>
            <a:r>
              <a:rPr lang="en-US" sz="1100"/>
              <a:t> </a:t>
            </a:r>
            <a:endParaRPr lang="en-US"/>
          </a:p>
        </p:txBody>
      </p:sp>
      <p:sp>
        <p:nvSpPr>
          <p:cNvPr id="50184" name="Content Placeholder 2"/>
          <p:cNvSpPr>
            <a:spLocks noGrp="1"/>
          </p:cNvSpPr>
          <p:nvPr>
            <p:ph idx="1"/>
          </p:nvPr>
        </p:nvSpPr>
        <p:spPr>
          <a:xfrm>
            <a:off x="284163" y="2105025"/>
            <a:ext cx="8574087" cy="4371974"/>
          </a:xfrm>
        </p:spPr>
        <p:txBody>
          <a:bodyPr/>
          <a:lstStyle/>
          <a:p>
            <a:pPr algn="just">
              <a:buNone/>
            </a:pPr>
            <a:r>
              <a:rPr lang="en-US" sz="2000" dirty="0" smtClean="0"/>
              <a:t>A man with Married filing jointly status has two children and house wife. His     bi-weekly income is $3,543.21. His tax rate and withholding tax are:             </a:t>
            </a:r>
          </a:p>
          <a:p>
            <a:pPr algn="just">
              <a:lnSpc>
                <a:spcPts val="20"/>
              </a:lnSpc>
              <a:buNone/>
            </a:pPr>
            <a:endParaRPr lang="en-US" dirty="0" smtClean="0"/>
          </a:p>
          <a:p>
            <a:pPr algn="just">
              <a:lnSpc>
                <a:spcPts val="20"/>
              </a:lnSpc>
              <a:buNone/>
            </a:pPr>
            <a:r>
              <a:rPr lang="en-US" sz="2000" b="1" dirty="0" smtClean="0"/>
              <a:t>Tax rate </a:t>
            </a:r>
            <a:r>
              <a:rPr lang="en-US" sz="2000" dirty="0" smtClean="0"/>
              <a:t>= </a:t>
            </a:r>
            <a:r>
              <a:rPr lang="en-US" sz="2000" dirty="0" err="1" smtClean="0"/>
              <a:t>TIxF</a:t>
            </a:r>
            <a:r>
              <a:rPr lang="en-US" sz="2000" dirty="0" smtClean="0"/>
              <a:t>/1,204,819/S+0.1     </a:t>
            </a:r>
            <a:r>
              <a:rPr lang="en-US" sz="1800" dirty="0" smtClean="0"/>
              <a:t>(TI=taxable income, F=payroll period, S=status=2)</a:t>
            </a:r>
          </a:p>
          <a:p>
            <a:pPr algn="just">
              <a:lnSpc>
                <a:spcPts val="20"/>
              </a:lnSpc>
              <a:buNone/>
            </a:pPr>
            <a:endParaRPr lang="en-US" sz="1800" dirty="0" smtClean="0"/>
          </a:p>
          <a:p>
            <a:pPr algn="just">
              <a:lnSpc>
                <a:spcPts val="20"/>
              </a:lnSpc>
              <a:buNone/>
            </a:pPr>
            <a:r>
              <a:rPr lang="en-US" sz="1600" b="1" u="sng" dirty="0" smtClean="0"/>
              <a:t>Withholding/Income tax</a:t>
            </a:r>
            <a:r>
              <a:rPr lang="en-US" sz="1600" u="sng" dirty="0" smtClean="0"/>
              <a:t>=(</a:t>
            </a:r>
            <a:r>
              <a:rPr lang="en-US" sz="1600" u="sng" dirty="0" err="1" smtClean="0"/>
              <a:t>Incomes±Adjustments</a:t>
            </a:r>
            <a:r>
              <a:rPr lang="en-US" sz="1600" u="sng" dirty="0" smtClean="0"/>
              <a:t>-(</a:t>
            </a:r>
            <a:r>
              <a:rPr lang="en-US" sz="1600" u="sng" dirty="0" err="1" smtClean="0"/>
              <a:t>Deductions+Exemptions</a:t>
            </a:r>
            <a:r>
              <a:rPr lang="en-US" sz="1600" u="sng" dirty="0" smtClean="0"/>
              <a:t>)/F) Tax rate-Tax credits/F </a:t>
            </a:r>
          </a:p>
          <a:p>
            <a:pPr algn="just">
              <a:lnSpc>
                <a:spcPts val="20"/>
              </a:lnSpc>
              <a:buNone/>
            </a:pPr>
            <a:endParaRPr lang="en-US" sz="1800" u="sng" dirty="0" smtClean="0"/>
          </a:p>
          <a:p>
            <a:pPr algn="just">
              <a:lnSpc>
                <a:spcPts val="20"/>
              </a:lnSpc>
              <a:buNone/>
            </a:pPr>
            <a:r>
              <a:rPr lang="en-US" sz="1800" b="1" u="sng" dirty="0" smtClean="0"/>
              <a:t>Biweekly:</a:t>
            </a:r>
            <a:r>
              <a:rPr lang="en-US" sz="1800" b="1" dirty="0" smtClean="0"/>
              <a:t>    Tax rate </a:t>
            </a:r>
            <a:r>
              <a:rPr lang="en-US" sz="1800" dirty="0" smtClean="0"/>
              <a:t>= (Incomex26-24,400)/1,204,819/2+0.1 = </a:t>
            </a:r>
            <a:r>
              <a:rPr lang="en-US" sz="1800" b="1" dirty="0" smtClean="0"/>
              <a:t>0.128105 </a:t>
            </a:r>
          </a:p>
          <a:p>
            <a:pPr algn="just">
              <a:lnSpc>
                <a:spcPts val="20"/>
              </a:lnSpc>
              <a:buNone/>
            </a:pPr>
            <a:r>
              <a:rPr lang="en-US" sz="1800" b="1" dirty="0" smtClean="0"/>
              <a:t>Withholding tax </a:t>
            </a:r>
            <a:r>
              <a:rPr lang="en-US" sz="1800" dirty="0" smtClean="0"/>
              <a:t>= (Income-24,400/26) Tax rate - 2000x2/26 = $179.83 </a:t>
            </a:r>
          </a:p>
          <a:p>
            <a:pPr algn="just">
              <a:lnSpc>
                <a:spcPts val="20"/>
              </a:lnSpc>
              <a:buNone/>
            </a:pPr>
            <a:r>
              <a:rPr lang="en-US" sz="1800" b="1" dirty="0" smtClean="0"/>
              <a:t>                           Payroll </a:t>
            </a:r>
            <a:r>
              <a:rPr lang="en-US" sz="1800" dirty="0" smtClean="0"/>
              <a:t>= Income - Withholding tax - SS tax - Others</a:t>
            </a:r>
          </a:p>
          <a:p>
            <a:pPr algn="just">
              <a:lnSpc>
                <a:spcPts val="20"/>
              </a:lnSpc>
              <a:buNone/>
            </a:pPr>
            <a:endParaRPr lang="en-US" sz="1800" dirty="0" smtClean="0">
              <a:ea typeface="ＭＳ Ｐゴシック" pitchFamily="34" charset="-128"/>
            </a:endParaRPr>
          </a:p>
          <a:p>
            <a:pPr algn="just">
              <a:lnSpc>
                <a:spcPts val="20"/>
              </a:lnSpc>
              <a:buNone/>
            </a:pPr>
            <a:r>
              <a:rPr lang="en-US" sz="1800" dirty="0" smtClean="0">
                <a:ea typeface="ＭＳ Ｐゴシック" pitchFamily="34" charset="-128"/>
              </a:rPr>
              <a:t>He has annual income $92,876.54, interest $2,345.67 and IRA $5,000. Then:</a:t>
            </a:r>
          </a:p>
          <a:p>
            <a:pPr algn="just">
              <a:lnSpc>
                <a:spcPts val="20"/>
              </a:lnSpc>
              <a:buNone/>
            </a:pPr>
            <a:r>
              <a:rPr lang="en-US" sz="1800" b="1" u="sng" dirty="0" smtClean="0"/>
              <a:t>Annual:</a:t>
            </a:r>
            <a:r>
              <a:rPr lang="en-US" sz="1800" b="1" dirty="0" smtClean="0"/>
              <a:t>     Tax rate </a:t>
            </a:r>
            <a:r>
              <a:rPr lang="en-US" sz="1800" dirty="0" smtClean="0"/>
              <a:t>= (</a:t>
            </a:r>
            <a:r>
              <a:rPr lang="en-US" sz="1800" dirty="0" smtClean="0">
                <a:ea typeface="ＭＳ Ｐゴシック" pitchFamily="34" charset="-128"/>
              </a:rPr>
              <a:t>92,876.54</a:t>
            </a:r>
            <a:r>
              <a:rPr lang="en-US" sz="1800" dirty="0" smtClean="0"/>
              <a:t>+2,345.67-5,000-24,400)/1,204,819/2+0.1 = </a:t>
            </a:r>
            <a:r>
              <a:rPr lang="en-US" sz="1800" b="1" dirty="0" smtClean="0"/>
              <a:t>0.127316</a:t>
            </a:r>
            <a:r>
              <a:rPr lang="en-US" sz="1800" dirty="0" smtClean="0"/>
              <a:t> </a:t>
            </a:r>
          </a:p>
          <a:p>
            <a:pPr algn="just">
              <a:lnSpc>
                <a:spcPts val="20"/>
              </a:lnSpc>
              <a:buNone/>
            </a:pPr>
            <a:r>
              <a:rPr lang="en-US" sz="1800" b="1" dirty="0" smtClean="0"/>
              <a:t>Income tax </a:t>
            </a:r>
            <a:r>
              <a:rPr lang="en-US" sz="1800" dirty="0" smtClean="0"/>
              <a:t>= (</a:t>
            </a:r>
            <a:r>
              <a:rPr lang="en-US" sz="1800" dirty="0" smtClean="0">
                <a:ea typeface="ＭＳ Ｐゴシック" pitchFamily="34" charset="-128"/>
              </a:rPr>
              <a:t>92,876.54</a:t>
            </a:r>
            <a:r>
              <a:rPr lang="en-US" sz="1800" dirty="0" smtClean="0"/>
              <a:t>+2,345.67-5,000-24,400) Tax rate – 2000x2 = $4,380.24 </a:t>
            </a:r>
          </a:p>
          <a:p>
            <a:pPr algn="just">
              <a:lnSpc>
                <a:spcPts val="20"/>
              </a:lnSpc>
              <a:buNone/>
            </a:pPr>
            <a:endParaRPr lang="en-US" sz="1800" dirty="0" smtClean="0"/>
          </a:p>
          <a:p>
            <a:pPr algn="just">
              <a:lnSpc>
                <a:spcPts val="20"/>
              </a:lnSpc>
              <a:buNone/>
            </a:pPr>
            <a:r>
              <a:rPr lang="en-US" sz="1800" dirty="0" smtClean="0"/>
              <a:t>    </a:t>
            </a:r>
            <a:r>
              <a:rPr lang="en-US" sz="1800" b="1" dirty="0" smtClean="0"/>
              <a:t>(Above calculations can be done repeatedly by Excel, Spreadsheet or Software)</a:t>
            </a:r>
          </a:p>
          <a:p>
            <a:pPr algn="just">
              <a:lnSpc>
                <a:spcPts val="20"/>
              </a:lnSpc>
              <a:buNone/>
            </a:pPr>
            <a:endParaRPr lang="en-US" sz="1800" b="1" dirty="0" smtClean="0"/>
          </a:p>
          <a:p>
            <a:pPr>
              <a:buNone/>
            </a:pPr>
            <a:endParaRPr lang="en-US" dirty="0" smtClean="0">
              <a:ea typeface="ＭＳ Ｐゴシック" pitchFamily="34" charset="-128"/>
            </a:endParaRPr>
          </a:p>
        </p:txBody>
      </p:sp>
      <p:pic>
        <p:nvPicPr>
          <p:cNvPr id="9" name="~PP3186.WAV">
            <a:hlinkClick r:id="" action="ppaction://media"/>
          </p:cNvPr>
          <p:cNvPicPr>
            <a:picLocks noRot="1" noChangeAspect="1"/>
          </p:cNvPicPr>
          <p:nvPr>
            <a:wavAudioFile r:embed="rId1" name="~PP3186.WAV"/>
          </p:nvPr>
        </p:nvPicPr>
        <p:blipFill>
          <a:blip r:embed="rId4"/>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284163" y="682671"/>
            <a:ext cx="8574087" cy="968375"/>
          </a:xfrm>
        </p:spPr>
        <p:txBody>
          <a:bodyPr>
            <a:noAutofit/>
          </a:bodyPr>
          <a:lstStyle/>
          <a:p>
            <a:pPr algn="ctr" eaLnBrk="1" hangingPunct="1"/>
            <a:r>
              <a:rPr lang="en-US" sz="3200" b="1" dirty="0" smtClean="0">
                <a:solidFill>
                  <a:srgbClr val="FFFF00"/>
                </a:solidFill>
              </a:rPr>
              <a:t>What tax simplification areas </a:t>
            </a:r>
            <a:br>
              <a:rPr lang="en-US" sz="3200" b="1" dirty="0" smtClean="0">
                <a:solidFill>
                  <a:srgbClr val="FFFF00"/>
                </a:solidFill>
              </a:rPr>
            </a:br>
            <a:r>
              <a:rPr lang="en-US" sz="3200" b="1" dirty="0" smtClean="0">
                <a:solidFill>
                  <a:srgbClr val="FFFF00"/>
                </a:solidFill>
              </a:rPr>
              <a:t>are needed to be simplified?</a:t>
            </a:r>
            <a:endParaRPr lang="en-US" sz="3200" dirty="0" smtClean="0">
              <a:solidFill>
                <a:srgbClr val="9DF131"/>
              </a:solidFill>
              <a:ea typeface="ＭＳ Ｐゴシック" pitchFamily="34" charset="-128"/>
            </a:endParaRPr>
          </a:p>
        </p:txBody>
      </p:sp>
      <p:sp>
        <p:nvSpPr>
          <p:cNvPr id="38915" name="Slide Number Placeholder 10"/>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6B098E3D-51F4-40DD-AC02-44CB7EBCD15D}" type="slidenum">
              <a:rPr lang="en-US" sz="1400" smtClean="0">
                <a:solidFill>
                  <a:srgbClr val="262626"/>
                </a:solidFill>
              </a:rPr>
              <a:pPr eaLnBrk="1" hangingPunct="1"/>
              <a:t>9</a:t>
            </a:fld>
            <a:endParaRPr lang="en-US" sz="1400" smtClean="0">
              <a:solidFill>
                <a:srgbClr val="262626"/>
              </a:solidFill>
            </a:endParaRPr>
          </a:p>
        </p:txBody>
      </p:sp>
      <p:sp>
        <p:nvSpPr>
          <p:cNvPr id="38916" name="Rectangle 1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7" name="Rectangle 11"/>
          <p:cNvSpPr>
            <a:spLocks noChangeArrowheads="1"/>
          </p:cNvSpPr>
          <p:nvPr/>
        </p:nvSpPr>
        <p:spPr bwMode="auto">
          <a:xfrm>
            <a:off x="0" y="2105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eaLnBrk="0" hangingPunct="0"/>
            <a:r>
              <a:rPr lang="en-US" sz="1200">
                <a:latin typeface="Times New Roman" pitchFamily="1" charset="0"/>
                <a:cs typeface="Times New Roman" pitchFamily="1" charset="0"/>
              </a:rPr>
              <a:t> </a:t>
            </a:r>
            <a:endParaRPr lang="en-US"/>
          </a:p>
        </p:txBody>
      </p:sp>
      <p:sp>
        <p:nvSpPr>
          <p:cNvPr id="38918"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9" name="Rectangle 14"/>
          <p:cNvSpPr>
            <a:spLocks noChangeArrowheads="1"/>
          </p:cNvSpPr>
          <p:nvPr/>
        </p:nvSpPr>
        <p:spPr bwMode="auto">
          <a:xfrm>
            <a:off x="0" y="16478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1200"/>
              <a:t> </a:t>
            </a:r>
            <a:r>
              <a:rPr lang="en-US" sz="1100"/>
              <a:t> </a:t>
            </a:r>
            <a:endParaRPr lang="en-US"/>
          </a:p>
        </p:txBody>
      </p:sp>
      <p:sp>
        <p:nvSpPr>
          <p:cNvPr id="50184" name="Content Placeholder 2"/>
          <p:cNvSpPr>
            <a:spLocks noGrp="1"/>
          </p:cNvSpPr>
          <p:nvPr>
            <p:ph idx="1"/>
          </p:nvPr>
        </p:nvSpPr>
        <p:spPr>
          <a:xfrm>
            <a:off x="284163" y="2105025"/>
            <a:ext cx="8574087" cy="4371974"/>
          </a:xfrm>
        </p:spPr>
        <p:txBody>
          <a:bodyPr/>
          <a:lstStyle/>
          <a:p>
            <a:pPr marL="457200" indent="-457200" algn="just">
              <a:lnSpc>
                <a:spcPts val="2000"/>
              </a:lnSpc>
              <a:buNone/>
            </a:pPr>
            <a:r>
              <a:rPr lang="en-US" sz="2200" dirty="0" smtClean="0"/>
              <a:t>1. To match/reduce existing 3-12 tax brackets to 2 or 3, eliminate  withholding tables (up to 22 pages) with 0-10 allowances, simplify tax statuses with 1, 2 or 1.5, and provide a checking tool for reducing calculation mistakes; </a:t>
            </a:r>
          </a:p>
          <a:p>
            <a:pPr marL="457200" indent="-457200" algn="just">
              <a:lnSpc>
                <a:spcPts val="2000"/>
              </a:lnSpc>
              <a:buNone/>
            </a:pPr>
            <a:r>
              <a:rPr lang="en-US" sz="2200" dirty="0" smtClean="0"/>
              <a:t>2.  Standard deductions are increased to include exemptions together, which have been done by the Tax Cuts and Jobs Act (2018);</a:t>
            </a:r>
          </a:p>
          <a:p>
            <a:pPr marL="457200" indent="-457200" algn="just">
              <a:lnSpc>
                <a:spcPts val="2000"/>
              </a:lnSpc>
              <a:buNone/>
            </a:pPr>
            <a:r>
              <a:rPr lang="en-US" sz="2200" dirty="0" smtClean="0"/>
              <a:t>3.  Itemized deduction may be simplified/eliminated. Neutral revenue may be reached by reducing top/bottom tax rates with simplification;</a:t>
            </a:r>
          </a:p>
          <a:p>
            <a:pPr marL="457200" indent="-457200" algn="just">
              <a:lnSpc>
                <a:spcPts val="2000"/>
              </a:lnSpc>
              <a:buNone/>
            </a:pPr>
            <a:r>
              <a:rPr lang="en-US" sz="2200" dirty="0" smtClean="0"/>
              <a:t>4.  Various credit, exemption and earned income tax credit for children may be simplified or combined together; </a:t>
            </a:r>
          </a:p>
          <a:p>
            <a:pPr marL="457200" indent="-457200" algn="just">
              <a:lnSpc>
                <a:spcPts val="2000"/>
              </a:lnSpc>
              <a:buNone/>
            </a:pPr>
            <a:r>
              <a:rPr lang="en-US" sz="2200" dirty="0" smtClean="0"/>
              <a:t>5.  Various exemption, credit, retirement distribution, and social security benefit for seniors may be simplified or combined together. Simple ½-page tax return form is provided for seniors’ tax simplification;</a:t>
            </a:r>
            <a:endParaRPr lang="en-US" sz="2200" dirty="0" smtClean="0">
              <a:ea typeface="ＭＳ Ｐゴシック" pitchFamily="34" charset="-128"/>
            </a:endParaRPr>
          </a:p>
          <a:p>
            <a:pPr>
              <a:buNone/>
            </a:pPr>
            <a:endParaRPr lang="en-US" dirty="0" smtClean="0">
              <a:ea typeface="ＭＳ Ｐゴシック" pitchFamily="34" charset="-128"/>
            </a:endParaRPr>
          </a:p>
        </p:txBody>
      </p:sp>
      <p:pic>
        <p:nvPicPr>
          <p:cNvPr id="9" name="~PP3186.WAV">
            <a:hlinkClick r:id="" action="ppaction://media"/>
          </p:cNvPr>
          <p:cNvPicPr>
            <a:picLocks noRot="1" noChangeAspect="1"/>
          </p:cNvPicPr>
          <p:nvPr>
            <a:wavAudioFile r:embed="rId1" name="~PP3186.WAV"/>
          </p:nvPr>
        </p:nvPicPr>
        <p:blipFill>
          <a:blip r:embed="rId4"/>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284163" y="682671"/>
            <a:ext cx="8574087" cy="968375"/>
          </a:xfrm>
        </p:spPr>
        <p:txBody>
          <a:bodyPr>
            <a:noAutofit/>
          </a:bodyPr>
          <a:lstStyle/>
          <a:p>
            <a:pPr algn="ctr" eaLnBrk="1" hangingPunct="1"/>
            <a:r>
              <a:rPr lang="en-US" sz="3200" b="1" dirty="0" smtClean="0">
                <a:solidFill>
                  <a:srgbClr val="FFFF00"/>
                </a:solidFill>
              </a:rPr>
              <a:t>What tax simplification areas </a:t>
            </a:r>
            <a:br>
              <a:rPr lang="en-US" sz="3200" b="1" dirty="0" smtClean="0">
                <a:solidFill>
                  <a:srgbClr val="FFFF00"/>
                </a:solidFill>
              </a:rPr>
            </a:br>
            <a:r>
              <a:rPr lang="en-US" sz="3200" b="1" dirty="0" smtClean="0">
                <a:solidFill>
                  <a:srgbClr val="FFFF00"/>
                </a:solidFill>
              </a:rPr>
              <a:t>are needed to be simplified?</a:t>
            </a:r>
            <a:endParaRPr lang="en-US" sz="3200" dirty="0" smtClean="0">
              <a:solidFill>
                <a:srgbClr val="9DF131"/>
              </a:solidFill>
              <a:ea typeface="ＭＳ Ｐゴシック" pitchFamily="34" charset="-128"/>
            </a:endParaRPr>
          </a:p>
        </p:txBody>
      </p:sp>
      <p:sp>
        <p:nvSpPr>
          <p:cNvPr id="38915" name="Slide Number Placeholder 10"/>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6B098E3D-51F4-40DD-AC02-44CB7EBCD15D}" type="slidenum">
              <a:rPr lang="en-US" sz="1400" smtClean="0">
                <a:solidFill>
                  <a:srgbClr val="262626"/>
                </a:solidFill>
              </a:rPr>
              <a:pPr eaLnBrk="1" hangingPunct="1"/>
              <a:t>10</a:t>
            </a:fld>
            <a:endParaRPr lang="en-US" sz="1400" smtClean="0">
              <a:solidFill>
                <a:srgbClr val="262626"/>
              </a:solidFill>
            </a:endParaRPr>
          </a:p>
        </p:txBody>
      </p:sp>
      <p:sp>
        <p:nvSpPr>
          <p:cNvPr id="38916" name="Rectangle 1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7" name="Rectangle 11"/>
          <p:cNvSpPr>
            <a:spLocks noChangeArrowheads="1"/>
          </p:cNvSpPr>
          <p:nvPr/>
        </p:nvSpPr>
        <p:spPr bwMode="auto">
          <a:xfrm>
            <a:off x="0" y="2105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eaLnBrk="0" hangingPunct="0"/>
            <a:r>
              <a:rPr lang="en-US" sz="1200">
                <a:latin typeface="Times New Roman" pitchFamily="1" charset="0"/>
                <a:cs typeface="Times New Roman" pitchFamily="1" charset="0"/>
              </a:rPr>
              <a:t> </a:t>
            </a:r>
            <a:endParaRPr lang="en-US"/>
          </a:p>
        </p:txBody>
      </p:sp>
      <p:sp>
        <p:nvSpPr>
          <p:cNvPr id="38918"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9" name="Rectangle 14"/>
          <p:cNvSpPr>
            <a:spLocks noChangeArrowheads="1"/>
          </p:cNvSpPr>
          <p:nvPr/>
        </p:nvSpPr>
        <p:spPr bwMode="auto">
          <a:xfrm>
            <a:off x="0" y="16478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1200"/>
              <a:t> </a:t>
            </a:r>
            <a:r>
              <a:rPr lang="en-US" sz="1100"/>
              <a:t> </a:t>
            </a:r>
            <a:endParaRPr lang="en-US"/>
          </a:p>
        </p:txBody>
      </p:sp>
      <p:sp>
        <p:nvSpPr>
          <p:cNvPr id="50184" name="Content Placeholder 2"/>
          <p:cNvSpPr>
            <a:spLocks noGrp="1"/>
          </p:cNvSpPr>
          <p:nvPr>
            <p:ph idx="1"/>
          </p:nvPr>
        </p:nvSpPr>
        <p:spPr>
          <a:xfrm>
            <a:off x="284163" y="1828800"/>
            <a:ext cx="8574087" cy="4648199"/>
          </a:xfrm>
        </p:spPr>
        <p:txBody>
          <a:bodyPr/>
          <a:lstStyle/>
          <a:p>
            <a:pPr marL="457200" indent="-457200" algn="just">
              <a:lnSpc>
                <a:spcPts val="2000"/>
              </a:lnSpc>
              <a:buNone/>
            </a:pPr>
            <a:r>
              <a:rPr lang="en-US" sz="2200" dirty="0" smtClean="0"/>
              <a:t>6.  Alternative Minimum Tax (AMT), which applies to about 4 million tax returns, may be eliminated or simplified;</a:t>
            </a:r>
          </a:p>
          <a:p>
            <a:pPr marL="457200" indent="-457200" algn="just">
              <a:lnSpc>
                <a:spcPts val="2000"/>
              </a:lnSpc>
              <a:buNone/>
            </a:pPr>
            <a:r>
              <a:rPr lang="en-US" sz="2200" dirty="0" smtClean="0"/>
              <a:t>7.  Some "complex" political arguments, which may cause social conflicts, are converted into "simple" technical issues; </a:t>
            </a:r>
          </a:p>
          <a:p>
            <a:pPr marL="457200" indent="-457200" algn="just">
              <a:lnSpc>
                <a:spcPts val="2000"/>
              </a:lnSpc>
              <a:buNone/>
            </a:pPr>
            <a:r>
              <a:rPr lang="en-US" sz="2200" dirty="0" smtClean="0"/>
              <a:t>8.  When 2 rates are set, simple effective (linear) rates between the two points with a straight line are fair and simple, which can be applied for tax rates, social security benefit rates, working family credit rates, homestead credit refund rates, and earned income tax credit rates. Existing flat and curve rates or step (cliff) rates with less or more brackets are unfair and complex; and</a:t>
            </a:r>
          </a:p>
          <a:p>
            <a:pPr marL="457200" indent="-457200" algn="just">
              <a:lnSpc>
                <a:spcPts val="2000"/>
              </a:lnSpc>
              <a:buNone/>
            </a:pPr>
            <a:r>
              <a:rPr lang="en-US" sz="2200" dirty="0" smtClean="0"/>
              <a:t>9.  Existing two tax calculation systems for companies and employees, which are about 13 months apart, can be combined together to simplify into one common system for all related parties to have tax simplification fairly and simply.</a:t>
            </a:r>
          </a:p>
          <a:p>
            <a:pPr marL="457200" indent="-457200" algn="just">
              <a:lnSpc>
                <a:spcPts val="2000"/>
              </a:lnSpc>
              <a:buNone/>
            </a:pPr>
            <a:endParaRPr lang="en-US" sz="2200" dirty="0" smtClean="0"/>
          </a:p>
          <a:p>
            <a:pPr>
              <a:buNone/>
            </a:pPr>
            <a:endParaRPr lang="en-US" dirty="0" smtClean="0">
              <a:ea typeface="ＭＳ Ｐゴシック" pitchFamily="34" charset="-128"/>
            </a:endParaRPr>
          </a:p>
        </p:txBody>
      </p:sp>
      <p:pic>
        <p:nvPicPr>
          <p:cNvPr id="9" name="~PP3186.WAV">
            <a:hlinkClick r:id="" action="ppaction://media"/>
          </p:cNvPr>
          <p:cNvPicPr>
            <a:picLocks noRot="1" noChangeAspect="1"/>
          </p:cNvPicPr>
          <p:nvPr>
            <a:wavAudioFile r:embed="rId1" name="~PP3186.WAV"/>
          </p:nvPr>
        </p:nvPicPr>
        <p:blipFill>
          <a:blip r:embed="rId4"/>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284163" y="682671"/>
            <a:ext cx="8574087" cy="968375"/>
          </a:xfrm>
        </p:spPr>
        <p:txBody>
          <a:bodyPr>
            <a:normAutofit fontScale="90000"/>
          </a:bodyPr>
          <a:lstStyle/>
          <a:p>
            <a:pPr algn="ctr" eaLnBrk="1" hangingPunct="1"/>
            <a:r>
              <a:rPr lang="en-US" sz="4400" b="1" dirty="0" smtClean="0">
                <a:solidFill>
                  <a:srgbClr val="FFFF00"/>
                </a:solidFill>
                <a:ea typeface="ＭＳ Ｐゴシック" pitchFamily="34" charset="-128"/>
              </a:rPr>
              <a:t>Benefit and Value Summary</a:t>
            </a:r>
            <a:r>
              <a:rPr lang="en-US" sz="3100" b="1" dirty="0" smtClean="0">
                <a:ea typeface="ＭＳ Ｐゴシック" pitchFamily="34" charset="-128"/>
              </a:rPr>
              <a:t/>
            </a:r>
            <a:br>
              <a:rPr lang="en-US" sz="3100" b="1" dirty="0" smtClean="0">
                <a:ea typeface="ＭＳ Ｐゴシック" pitchFamily="34" charset="-128"/>
              </a:rPr>
            </a:br>
            <a:endParaRPr lang="en-US" sz="2200" dirty="0" smtClean="0">
              <a:solidFill>
                <a:srgbClr val="9DF131"/>
              </a:solidFill>
              <a:ea typeface="ＭＳ Ｐゴシック" pitchFamily="34" charset="-128"/>
            </a:endParaRPr>
          </a:p>
        </p:txBody>
      </p:sp>
      <p:sp>
        <p:nvSpPr>
          <p:cNvPr id="38915" name="Slide Number Placeholder 10"/>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6B098E3D-51F4-40DD-AC02-44CB7EBCD15D}" type="slidenum">
              <a:rPr lang="en-US" sz="1400" smtClean="0">
                <a:solidFill>
                  <a:srgbClr val="262626"/>
                </a:solidFill>
              </a:rPr>
              <a:pPr eaLnBrk="1" hangingPunct="1"/>
              <a:t>11</a:t>
            </a:fld>
            <a:endParaRPr lang="en-US" sz="1400" smtClean="0">
              <a:solidFill>
                <a:srgbClr val="262626"/>
              </a:solidFill>
            </a:endParaRPr>
          </a:p>
        </p:txBody>
      </p:sp>
      <p:sp>
        <p:nvSpPr>
          <p:cNvPr id="38916" name="Rectangle 1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7" name="Rectangle 11"/>
          <p:cNvSpPr>
            <a:spLocks noChangeArrowheads="1"/>
          </p:cNvSpPr>
          <p:nvPr/>
        </p:nvSpPr>
        <p:spPr bwMode="auto">
          <a:xfrm>
            <a:off x="0" y="2105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eaLnBrk="0" hangingPunct="0"/>
            <a:r>
              <a:rPr lang="en-US" sz="1200">
                <a:latin typeface="Times New Roman" pitchFamily="1" charset="0"/>
                <a:cs typeface="Times New Roman" pitchFamily="1" charset="0"/>
              </a:rPr>
              <a:t> </a:t>
            </a:r>
            <a:endParaRPr lang="en-US"/>
          </a:p>
        </p:txBody>
      </p:sp>
      <p:sp>
        <p:nvSpPr>
          <p:cNvPr id="38918"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9" name="Rectangle 14"/>
          <p:cNvSpPr>
            <a:spLocks noChangeArrowheads="1"/>
          </p:cNvSpPr>
          <p:nvPr/>
        </p:nvSpPr>
        <p:spPr bwMode="auto">
          <a:xfrm>
            <a:off x="0" y="16478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1200"/>
              <a:t> </a:t>
            </a:r>
            <a:r>
              <a:rPr lang="en-US" sz="1100"/>
              <a:t> </a:t>
            </a:r>
            <a:endParaRPr lang="en-US"/>
          </a:p>
        </p:txBody>
      </p:sp>
      <p:sp>
        <p:nvSpPr>
          <p:cNvPr id="50184" name="Content Placeholder 2"/>
          <p:cNvSpPr>
            <a:spLocks noGrp="1"/>
          </p:cNvSpPr>
          <p:nvPr>
            <p:ph idx="1"/>
          </p:nvPr>
        </p:nvSpPr>
        <p:spPr>
          <a:xfrm>
            <a:off x="284163" y="1828800"/>
            <a:ext cx="8574087" cy="4648199"/>
          </a:xfrm>
        </p:spPr>
        <p:txBody>
          <a:bodyPr/>
          <a:lstStyle/>
          <a:p>
            <a:r>
              <a:rPr lang="en-US" b="1" dirty="0" smtClean="0"/>
              <a:t>For Lawmakers: </a:t>
            </a:r>
            <a:r>
              <a:rPr lang="en-US" dirty="0" smtClean="0"/>
              <a:t> To convert “complex” political factors into “simple” technical factors  with less political conflicts</a:t>
            </a:r>
          </a:p>
          <a:p>
            <a:r>
              <a:rPr lang="en-US" b="1" dirty="0" smtClean="0"/>
              <a:t>For Taxpayers: </a:t>
            </a:r>
            <a:r>
              <a:rPr lang="en-US" dirty="0" smtClean="0"/>
              <a:t> Half-page tax return form saves time and </a:t>
            </a:r>
            <a:r>
              <a:rPr lang="en-US" dirty="0" smtClean="0"/>
              <a:t>cost</a:t>
            </a:r>
            <a:r>
              <a:rPr lang="en-US" dirty="0" smtClean="0">
                <a:hlinkClick r:id="rId4"/>
              </a:rPr>
              <a:t> </a:t>
            </a:r>
            <a:r>
              <a:rPr lang="en-US" sz="1800" dirty="0" smtClean="0">
                <a:hlinkClick r:id="rId4"/>
              </a:rPr>
              <a:t>www.academicstar.us/UploadFile/Picture/2023-5/20235518550488.pdf</a:t>
            </a:r>
            <a:r>
              <a:rPr lang="en-US" sz="1800" dirty="0" smtClean="0"/>
              <a:t> (Table 3)</a:t>
            </a:r>
            <a:r>
              <a:rPr lang="en-US" sz="1800" dirty="0" smtClean="0"/>
              <a:t> </a:t>
            </a:r>
            <a:endParaRPr lang="en-US" sz="1800" dirty="0" smtClean="0"/>
          </a:p>
          <a:p>
            <a:r>
              <a:rPr lang="en-US" b="1" dirty="0" smtClean="0"/>
              <a:t>For Companies:  </a:t>
            </a:r>
            <a:r>
              <a:rPr lang="en-US" dirty="0" smtClean="0"/>
              <a:t>To eliminate withholding tables (up to 22 pages) for companies to do payrolls and withholding taxes</a:t>
            </a:r>
          </a:p>
          <a:p>
            <a:r>
              <a:rPr lang="en-US" b="1" dirty="0" smtClean="0"/>
              <a:t>For Dept of Revenue:  </a:t>
            </a:r>
            <a:r>
              <a:rPr lang="en-US" dirty="0" smtClean="0"/>
              <a:t>To reduce processing time and cost  </a:t>
            </a:r>
          </a:p>
          <a:p>
            <a:pPr>
              <a:buNone/>
            </a:pPr>
            <a:r>
              <a:rPr lang="en-US" b="1" dirty="0" smtClean="0"/>
              <a:t>Benefit and Value:  </a:t>
            </a:r>
            <a:r>
              <a:rPr lang="en-US" dirty="0" smtClean="0"/>
              <a:t>15 benefits to save $10 billion/year for Federal or $20-900 million/year for a state</a:t>
            </a:r>
            <a:endParaRPr lang="en-US" dirty="0" smtClean="0">
              <a:solidFill>
                <a:srgbClr val="FF0000"/>
              </a:solidFill>
            </a:endParaRPr>
          </a:p>
          <a:p>
            <a:pPr>
              <a:buNone/>
            </a:pPr>
            <a:endParaRPr lang="en-US" dirty="0" smtClean="0">
              <a:ea typeface="ＭＳ Ｐゴシック" pitchFamily="34" charset="-128"/>
            </a:endParaRPr>
          </a:p>
        </p:txBody>
      </p:sp>
      <p:pic>
        <p:nvPicPr>
          <p:cNvPr id="9" name="~PP3186.WAV">
            <a:hlinkClick r:id="" action="ppaction://media"/>
          </p:cNvPr>
          <p:cNvPicPr>
            <a:picLocks noRot="1" noChangeAspect="1"/>
          </p:cNvPicPr>
          <p:nvPr>
            <a:wavAudioFile r:embed="rId1" name="~PP3186.WAV"/>
          </p:nvPr>
        </p:nvPicPr>
        <p:blipFill>
          <a:blip r:embed="rId5"/>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820738" y="527050"/>
            <a:ext cx="7583487" cy="1044575"/>
          </a:xfrm>
        </p:spPr>
        <p:txBody>
          <a:bodyPr>
            <a:normAutofit/>
          </a:bodyPr>
          <a:lstStyle/>
          <a:p>
            <a:pPr algn="ctr" eaLnBrk="1" hangingPunct="1"/>
            <a:r>
              <a:rPr lang="en-US" sz="4000" b="1" dirty="0" smtClean="0">
                <a:solidFill>
                  <a:srgbClr val="FFFF00"/>
                </a:solidFill>
              </a:rPr>
              <a:t>Benefit and Value Summary</a:t>
            </a:r>
            <a:endParaRPr lang="en-US" sz="4000" b="1" dirty="0" smtClean="0">
              <a:ea typeface="ＭＳ Ｐゴシック" pitchFamily="34" charset="-128"/>
            </a:endParaRPr>
          </a:p>
        </p:txBody>
      </p:sp>
      <p:sp>
        <p:nvSpPr>
          <p:cNvPr id="24579" name="Content Placeholder 2"/>
          <p:cNvSpPr>
            <a:spLocks noGrp="1"/>
          </p:cNvSpPr>
          <p:nvPr>
            <p:ph idx="1"/>
          </p:nvPr>
        </p:nvSpPr>
        <p:spPr>
          <a:xfrm>
            <a:off x="304800" y="2057400"/>
            <a:ext cx="8593138" cy="4572000"/>
          </a:xfrm>
        </p:spPr>
        <p:txBody>
          <a:bodyPr/>
          <a:lstStyle/>
          <a:p>
            <a:pPr marL="457200" indent="-457200" algn="just" eaLnBrk="1" hangingPunct="1">
              <a:lnSpc>
                <a:spcPct val="80000"/>
              </a:lnSpc>
              <a:buNone/>
              <a:defRPr/>
            </a:pPr>
            <a:r>
              <a:rPr lang="en-US" altLang="ja-JP" dirty="0" smtClean="0">
                <a:ea typeface="ＭＳ ゴシック" charset="-128"/>
              </a:rPr>
              <a:t>1.  </a:t>
            </a:r>
            <a:r>
              <a:rPr lang="en-US" altLang="ja-JP" b="1" dirty="0" smtClean="0">
                <a:ea typeface="ＭＳ ゴシック" charset="-128"/>
              </a:rPr>
              <a:t>3 brackets </a:t>
            </a:r>
            <a:r>
              <a:rPr lang="en-US" altLang="ja-JP" dirty="0" smtClean="0">
                <a:ea typeface="ＭＳ ゴシック" charset="-128"/>
              </a:rPr>
              <a:t>are for Federal or </a:t>
            </a:r>
            <a:r>
              <a:rPr lang="en-US" altLang="ja-JP" b="1" dirty="0" smtClean="0">
                <a:ea typeface="ＭＳ ゴシック" charset="-128"/>
              </a:rPr>
              <a:t>2 brackets </a:t>
            </a:r>
            <a:r>
              <a:rPr lang="en-US" altLang="ja-JP" dirty="0" smtClean="0">
                <a:ea typeface="ＭＳ ゴシック" charset="-128"/>
              </a:rPr>
              <a:t>for states </a:t>
            </a:r>
          </a:p>
          <a:p>
            <a:pPr marL="457200" indent="-457200" algn="just" eaLnBrk="1" hangingPunct="1">
              <a:lnSpc>
                <a:spcPct val="80000"/>
              </a:lnSpc>
              <a:buNone/>
              <a:defRPr/>
            </a:pPr>
            <a:r>
              <a:rPr lang="en-US" altLang="ja-JP" dirty="0" smtClean="0">
                <a:ea typeface="ＭＳ ゴシック" charset="-128"/>
              </a:rPr>
              <a:t>2. </a:t>
            </a:r>
            <a:r>
              <a:rPr lang="en-US" altLang="ja-JP" b="1" dirty="0" smtClean="0">
                <a:ea typeface="ＭＳ ゴシック" charset="-128"/>
              </a:rPr>
              <a:t>Eliminate withholding tables </a:t>
            </a:r>
            <a:r>
              <a:rPr lang="en-US" altLang="ja-JP" dirty="0" smtClean="0">
                <a:ea typeface="ＭＳ ゴシック" charset="-128"/>
              </a:rPr>
              <a:t>(to 22 pages). If saving $1 for  company and $0.2 for Dept of revenue per payroll period from 11 areas*, total saving is $4.8 billion/year (1.2x26x155 million) </a:t>
            </a:r>
            <a:r>
              <a:rPr lang="en-US" altLang="ja-JP" sz="1800" dirty="0" smtClean="0">
                <a:ea typeface="ＭＳ ゴシック" charset="-128"/>
                <a:hlinkClick r:id="rId3"/>
              </a:rPr>
              <a:t>w</a:t>
            </a:r>
            <a:r>
              <a:rPr lang="en-US" altLang="ja-JP" sz="1800" dirty="0" smtClean="0">
                <a:ea typeface="ＭＳ ゴシック" charset="-128"/>
                <a:hlinkClick r:id="rId3"/>
              </a:rPr>
              <a:t>ww.academicstar.us/UploadFile/Picture/2023-5/20235518550488.pdf</a:t>
            </a:r>
            <a:r>
              <a:rPr lang="en-US" altLang="ja-JP" sz="1800" dirty="0" smtClean="0">
                <a:ea typeface="ＭＳ ゴシック" charset="-128"/>
              </a:rPr>
              <a:t> (Table 7)</a:t>
            </a:r>
            <a:endParaRPr lang="en-US" altLang="ja-JP" sz="1800" dirty="0" smtClean="0">
              <a:ea typeface="ＭＳ ゴシック" charset="-128"/>
            </a:endParaRPr>
          </a:p>
          <a:p>
            <a:pPr marL="457200" indent="-457200" algn="just" eaLnBrk="1" hangingPunct="1">
              <a:lnSpc>
                <a:spcPct val="80000"/>
              </a:lnSpc>
              <a:buNone/>
              <a:defRPr/>
            </a:pPr>
            <a:r>
              <a:rPr lang="en-US" altLang="ja-JP" dirty="0" smtClean="0">
                <a:ea typeface="ＭＳ ゴシック" charset="-128"/>
              </a:rPr>
              <a:t>3.   Tax statuses are simplified with</a:t>
            </a:r>
            <a:r>
              <a:rPr lang="en-US" altLang="ja-JP" b="1" dirty="0" smtClean="0">
                <a:ea typeface="ＭＳ ゴシック" charset="-128"/>
              </a:rPr>
              <a:t> 1, 1.5 or 2 </a:t>
            </a:r>
            <a:r>
              <a:rPr lang="en-US" altLang="ja-JP" dirty="0" smtClean="0">
                <a:ea typeface="ＭＳ ゴシック" charset="-128"/>
              </a:rPr>
              <a:t>for Single, HH or MJ</a:t>
            </a:r>
          </a:p>
          <a:p>
            <a:pPr marL="457200" indent="-457200" algn="just" eaLnBrk="1" hangingPunct="1">
              <a:lnSpc>
                <a:spcPct val="80000"/>
              </a:lnSpc>
              <a:buNone/>
              <a:defRPr/>
            </a:pPr>
            <a:r>
              <a:rPr lang="en-US" altLang="ja-JP" dirty="0" smtClean="0">
                <a:ea typeface="ＭＳ ゴシック" charset="-128"/>
              </a:rPr>
              <a:t>4.   Provide a </a:t>
            </a:r>
            <a:r>
              <a:rPr lang="en-US" altLang="ja-JP" b="1" dirty="0" smtClean="0">
                <a:ea typeface="ＭＳ ゴシック" charset="-128"/>
              </a:rPr>
              <a:t>checking tool </a:t>
            </a:r>
            <a:r>
              <a:rPr lang="en-US" altLang="ja-JP" dirty="0" smtClean="0">
                <a:ea typeface="ＭＳ ゴシック" charset="-128"/>
              </a:rPr>
              <a:t>to reduce calculation mistakes</a:t>
            </a:r>
          </a:p>
          <a:p>
            <a:pPr marL="457200" indent="-457200" algn="just" eaLnBrk="1" hangingPunct="1">
              <a:lnSpc>
                <a:spcPct val="80000"/>
              </a:lnSpc>
              <a:buAutoNum type="arabicPeriod" startAt="5"/>
              <a:defRPr/>
            </a:pPr>
            <a:r>
              <a:rPr lang="en-US" altLang="ja-JP" b="1" dirty="0" smtClean="0">
                <a:ea typeface="ＭＳ ゴシック" charset="-128"/>
              </a:rPr>
              <a:t>Half-page </a:t>
            </a:r>
            <a:r>
              <a:rPr lang="en-US" altLang="ja-JP" b="1" dirty="0" smtClean="0">
                <a:ea typeface="ＭＳ ゴシック" charset="-128"/>
              </a:rPr>
              <a:t>tax return form </a:t>
            </a:r>
            <a:r>
              <a:rPr lang="en-US" altLang="ja-JP" dirty="0" smtClean="0">
                <a:ea typeface="ＭＳ ゴシック" charset="-128"/>
              </a:rPr>
              <a:t>for (Seniors’) tax simplification </a:t>
            </a:r>
          </a:p>
          <a:p>
            <a:pPr marL="457200" indent="-457200" algn="just" eaLnBrk="1" hangingPunct="1">
              <a:lnSpc>
                <a:spcPct val="80000"/>
              </a:lnSpc>
              <a:buAutoNum type="arabicPeriod" startAt="5"/>
              <a:defRPr/>
            </a:pPr>
            <a:r>
              <a:rPr lang="en-US" altLang="ja-JP" sz="2000" dirty="0" smtClean="0">
                <a:ea typeface="ＭＳ ゴシック" charset="-128"/>
                <a:hlinkClick r:id="rId4"/>
              </a:rPr>
              <a:t>https</a:t>
            </a:r>
            <a:r>
              <a:rPr lang="en-US" altLang="ja-JP" sz="2000" dirty="0" smtClean="0">
                <a:ea typeface="ＭＳ ゴシック" charset="-128"/>
                <a:hlinkClick r:id="rId4"/>
              </a:rPr>
              <a:t>://</a:t>
            </a:r>
            <a:r>
              <a:rPr lang="en-US" altLang="ja-JP" sz="2000" dirty="0" smtClean="0">
                <a:ea typeface="ＭＳ ゴシック" charset="-128"/>
                <a:hlinkClick r:id="rId4"/>
              </a:rPr>
              <a:t>taxsimplecenter.net/publication.html</a:t>
            </a:r>
            <a:r>
              <a:rPr lang="en-US" altLang="ja-JP" sz="2000" dirty="0" smtClean="0">
                <a:ea typeface="ＭＳ ゴシック" charset="-128"/>
              </a:rPr>
              <a:t> (B8)</a:t>
            </a:r>
            <a:endParaRPr lang="en-US" altLang="ja-JP" sz="2000" dirty="0" smtClean="0">
              <a:ea typeface="ＭＳ ゴシック" charset="-128"/>
            </a:endParaRPr>
          </a:p>
          <a:p>
            <a:pPr marL="457200" indent="-457200" algn="just" eaLnBrk="1" hangingPunct="1">
              <a:lnSpc>
                <a:spcPct val="80000"/>
              </a:lnSpc>
              <a:buNone/>
              <a:defRPr/>
            </a:pPr>
            <a:r>
              <a:rPr lang="en-US" altLang="ja-JP" dirty="0" smtClean="0">
                <a:ea typeface="ＭＳ ゴシック" charset="-128"/>
              </a:rPr>
              <a:t>15.  </a:t>
            </a:r>
            <a:r>
              <a:rPr lang="en-US" altLang="ja-JP" b="1" dirty="0" smtClean="0">
                <a:ea typeface="ＭＳ ゴシック" charset="-128"/>
              </a:rPr>
              <a:t>One tax system </a:t>
            </a:r>
            <a:r>
              <a:rPr lang="en-US" altLang="ja-JP" dirty="0" smtClean="0">
                <a:ea typeface="ＭＳ ゴシック" charset="-128"/>
              </a:rPr>
              <a:t>for all parties is to replace existing 2 systems </a:t>
            </a:r>
          </a:p>
          <a:p>
            <a:pPr marL="457200" lvl="1" indent="0" eaLnBrk="1" hangingPunct="1">
              <a:lnSpc>
                <a:spcPct val="80000"/>
              </a:lnSpc>
              <a:buFont typeface="Wingdings" charset="2"/>
              <a:buNone/>
              <a:defRPr/>
            </a:pPr>
            <a:endParaRPr lang="en-US" sz="2000" dirty="0" smtClean="0"/>
          </a:p>
          <a:p>
            <a:pPr lvl="1" eaLnBrk="1" hangingPunct="1">
              <a:lnSpc>
                <a:spcPct val="80000"/>
              </a:lnSpc>
              <a:buFont typeface="Wingdings" charset="2"/>
              <a:buChar char=""/>
              <a:defRPr/>
            </a:pPr>
            <a:endParaRPr lang="en-US" sz="2400" dirty="0" smtClean="0"/>
          </a:p>
          <a:p>
            <a:pPr lvl="1" eaLnBrk="1" hangingPunct="1">
              <a:lnSpc>
                <a:spcPct val="80000"/>
              </a:lnSpc>
              <a:buFont typeface="Wingdings" charset="2"/>
              <a:buChar char=""/>
              <a:defRPr/>
            </a:pPr>
            <a:endParaRPr lang="en-US" dirty="0" smtClean="0"/>
          </a:p>
        </p:txBody>
      </p:sp>
      <p:sp>
        <p:nvSpPr>
          <p:cNvPr id="23556"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44DE2692-C5D8-446B-89A7-D224ED5A21E3}" type="slidenum">
              <a:rPr lang="en-US" sz="1400" smtClean="0">
                <a:solidFill>
                  <a:srgbClr val="262626"/>
                </a:solidFill>
              </a:rPr>
              <a:pPr eaLnBrk="1" hangingPunct="1"/>
              <a:t>12</a:t>
            </a:fld>
            <a:endParaRPr lang="en-US" sz="1400" smtClean="0">
              <a:solidFill>
                <a:srgbClr val="262626"/>
              </a:solidFill>
            </a:endParaRPr>
          </a:p>
        </p:txBody>
      </p:sp>
      <p:pic>
        <p:nvPicPr>
          <p:cNvPr id="5" name="~PP168.WAV">
            <a:hlinkClick r:id="" action="ppaction://media"/>
          </p:cNvPr>
          <p:cNvPicPr>
            <a:picLocks noRot="1" noChangeAspect="1"/>
          </p:cNvPicPr>
          <p:nvPr>
            <a:wavAudioFile r:embed="rId1" name="~PP168.WAV"/>
          </p:nvPr>
        </p:nvPicPr>
        <p:blipFill>
          <a:blip r:embed="rId5"/>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820738" y="527050"/>
            <a:ext cx="7583487" cy="1044575"/>
          </a:xfrm>
        </p:spPr>
        <p:txBody>
          <a:bodyPr>
            <a:normAutofit/>
          </a:bodyPr>
          <a:lstStyle/>
          <a:p>
            <a:pPr algn="ctr" eaLnBrk="1" hangingPunct="1"/>
            <a:r>
              <a:rPr lang="en-US" sz="3600" b="1" dirty="0" smtClean="0">
                <a:solidFill>
                  <a:srgbClr val="FFFF00"/>
                </a:solidFill>
                <a:ea typeface="ＭＳ Ｐゴシック" pitchFamily="34" charset="-128"/>
              </a:rPr>
              <a:t>Publication</a:t>
            </a:r>
            <a:endParaRPr lang="en-US" sz="3600" b="1" dirty="0" smtClean="0">
              <a:ea typeface="ＭＳ Ｐゴシック" pitchFamily="34" charset="-128"/>
            </a:endParaRPr>
          </a:p>
        </p:txBody>
      </p:sp>
      <p:sp>
        <p:nvSpPr>
          <p:cNvPr id="24579" name="Content Placeholder 2"/>
          <p:cNvSpPr>
            <a:spLocks noGrp="1"/>
          </p:cNvSpPr>
          <p:nvPr>
            <p:ph idx="1"/>
          </p:nvPr>
        </p:nvSpPr>
        <p:spPr>
          <a:xfrm>
            <a:off x="304800" y="2057400"/>
            <a:ext cx="8593138" cy="4267200"/>
          </a:xfrm>
        </p:spPr>
        <p:txBody>
          <a:bodyPr/>
          <a:lstStyle/>
          <a:p>
            <a:pPr eaLnBrk="1" hangingPunct="1">
              <a:lnSpc>
                <a:spcPct val="80000"/>
              </a:lnSpc>
              <a:buNone/>
              <a:defRPr/>
            </a:pPr>
            <a:r>
              <a:rPr lang="en-US" altLang="ja-JP" dirty="0" smtClean="0">
                <a:ea typeface="ＭＳ ゴシック" charset="-128"/>
              </a:rPr>
              <a:t>      </a:t>
            </a:r>
            <a:r>
              <a:rPr lang="en-US" altLang="ja-JP" u="sng" dirty="0" smtClean="0">
                <a:ea typeface="ＭＳ ゴシック" charset="-128"/>
              </a:rPr>
              <a:t>Our publications for our tax simplification:  </a:t>
            </a:r>
          </a:p>
          <a:p>
            <a:r>
              <a:rPr lang="en-US" sz="2000" dirty="0" smtClean="0"/>
              <a:t>Benefits and Values of the LG Tax Simplification for Federal Government, Companies and Taxpayers, Journal of Business and</a:t>
            </a:r>
            <a:br>
              <a:rPr lang="en-US" sz="2000" dirty="0" smtClean="0"/>
            </a:br>
            <a:r>
              <a:rPr lang="en-US" sz="2000" dirty="0" smtClean="0"/>
              <a:t>Economics</a:t>
            </a:r>
            <a:r>
              <a:rPr lang="en-US" sz="2000" dirty="0" smtClean="0"/>
              <a:t>, 2022, 13(12) </a:t>
            </a:r>
            <a:r>
              <a:rPr lang="en-US" sz="2000" dirty="0" smtClean="0"/>
              <a:t>621-633 </a:t>
            </a:r>
            <a:r>
              <a:rPr lang="en-US" sz="2000" dirty="0" smtClean="0">
                <a:hlinkClick r:id="rId3"/>
              </a:rPr>
              <a:t>www.academicstar.us/UploadFile/Picture/2023-5/20235518550488.pdf</a:t>
            </a:r>
            <a:endParaRPr lang="en-US" sz="2000" dirty="0" smtClean="0"/>
          </a:p>
          <a:p>
            <a:r>
              <a:rPr lang="en-US" sz="2000" dirty="0" smtClean="0"/>
              <a:t>Benefits and Values of State LG Tax Simplification for Governments, Businesses and Taxpayers, Journal of Economics, Business and          Market Research, 2021, 4, </a:t>
            </a:r>
            <a:r>
              <a:rPr lang="en-US" sz="2000" dirty="0" smtClean="0"/>
              <a:t>498-513. </a:t>
            </a:r>
            <a:r>
              <a:rPr lang="en-US" sz="1900" dirty="0" smtClean="0">
                <a:hlinkClick r:id="rId4"/>
              </a:rPr>
              <a:t>www.scitcentral.com/documents/be5648da4795008d9893b752b9226c8f.pdf</a:t>
            </a:r>
            <a:endParaRPr lang="en-US" sz="1900" dirty="0" smtClean="0"/>
          </a:p>
          <a:p>
            <a:r>
              <a:rPr lang="en-US" sz="2000" dirty="0" smtClean="0"/>
              <a:t>The </a:t>
            </a:r>
            <a:r>
              <a:rPr lang="en-US" sz="2000" dirty="0" smtClean="0"/>
              <a:t>U.S. Personal Income Tax Reform: Linear and Gradual Tax Simplifications, Academy of Economics and Finance Journal, 2013, 4, </a:t>
            </a:r>
            <a:r>
              <a:rPr lang="en-US" sz="2000" dirty="0" smtClean="0"/>
              <a:t>47-55. </a:t>
            </a:r>
            <a:r>
              <a:rPr lang="en-US" sz="2000" dirty="0" smtClean="0">
                <a:hlinkClick r:id="rId5"/>
              </a:rPr>
              <a:t>www.economics-finance.org/aefj/issues/AEFJ_volume4.pdf</a:t>
            </a:r>
            <a:endParaRPr lang="en-US" altLang="ja-JP" sz="2000" dirty="0" smtClean="0">
              <a:ea typeface="ＭＳ ゴシック" charset="-128"/>
            </a:endParaRPr>
          </a:p>
          <a:p>
            <a:pPr marL="457200" lvl="1" indent="0" eaLnBrk="1" hangingPunct="1">
              <a:lnSpc>
                <a:spcPct val="80000"/>
              </a:lnSpc>
              <a:buFont typeface="Wingdings" charset="2"/>
              <a:buNone/>
              <a:defRPr/>
            </a:pPr>
            <a:endParaRPr lang="en-US" sz="2000" dirty="0" smtClean="0"/>
          </a:p>
          <a:p>
            <a:pPr lvl="1" eaLnBrk="1" hangingPunct="1">
              <a:lnSpc>
                <a:spcPct val="80000"/>
              </a:lnSpc>
              <a:buFont typeface="Wingdings" charset="2"/>
              <a:buChar char=""/>
              <a:defRPr/>
            </a:pPr>
            <a:endParaRPr lang="en-US" sz="2400" dirty="0" smtClean="0"/>
          </a:p>
          <a:p>
            <a:pPr lvl="1" eaLnBrk="1" hangingPunct="1">
              <a:lnSpc>
                <a:spcPct val="80000"/>
              </a:lnSpc>
              <a:buFont typeface="Wingdings" charset="2"/>
              <a:buChar char=""/>
              <a:defRPr/>
            </a:pPr>
            <a:endParaRPr lang="en-US" dirty="0" smtClean="0"/>
          </a:p>
        </p:txBody>
      </p:sp>
      <p:sp>
        <p:nvSpPr>
          <p:cNvPr id="23556"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44DE2692-C5D8-446B-89A7-D224ED5A21E3}" type="slidenum">
              <a:rPr lang="en-US" sz="1400" smtClean="0">
                <a:solidFill>
                  <a:srgbClr val="262626"/>
                </a:solidFill>
              </a:rPr>
              <a:pPr eaLnBrk="1" hangingPunct="1"/>
              <a:t>13</a:t>
            </a:fld>
            <a:endParaRPr lang="en-US" sz="1400" smtClean="0">
              <a:solidFill>
                <a:srgbClr val="262626"/>
              </a:solidFill>
            </a:endParaRPr>
          </a:p>
        </p:txBody>
      </p:sp>
      <p:pic>
        <p:nvPicPr>
          <p:cNvPr id="5" name="~PP2039.WAV">
            <a:hlinkClick r:id="" action="ppaction://media"/>
          </p:cNvPr>
          <p:cNvPicPr>
            <a:picLocks noRot="1" noChangeAspect="1"/>
          </p:cNvPicPr>
          <p:nvPr>
            <a:wavAudioFile r:embed="rId1" name="~PP2039.WAV"/>
          </p:nvPr>
        </p:nvPicPr>
        <p:blipFill>
          <a:blip r:embed="rId6"/>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820738" y="527050"/>
            <a:ext cx="7583487" cy="1044575"/>
          </a:xfrm>
        </p:spPr>
        <p:txBody>
          <a:bodyPr>
            <a:normAutofit/>
          </a:bodyPr>
          <a:lstStyle/>
          <a:p>
            <a:pPr algn="ctr" eaLnBrk="1" hangingPunct="1"/>
            <a:r>
              <a:rPr lang="en-US" sz="3600" b="1" dirty="0" smtClean="0">
                <a:solidFill>
                  <a:srgbClr val="FFFF00"/>
                </a:solidFill>
                <a:ea typeface="ＭＳ Ｐゴシック" pitchFamily="34" charset="-128"/>
              </a:rPr>
              <a:t>Publication</a:t>
            </a:r>
            <a:endParaRPr lang="en-US" sz="3600" b="1" dirty="0" smtClean="0">
              <a:ea typeface="ＭＳ Ｐゴシック" pitchFamily="34" charset="-128"/>
            </a:endParaRPr>
          </a:p>
        </p:txBody>
      </p:sp>
      <p:sp>
        <p:nvSpPr>
          <p:cNvPr id="24579" name="Content Placeholder 2"/>
          <p:cNvSpPr>
            <a:spLocks noGrp="1"/>
          </p:cNvSpPr>
          <p:nvPr>
            <p:ph idx="1"/>
          </p:nvPr>
        </p:nvSpPr>
        <p:spPr>
          <a:xfrm>
            <a:off x="304800" y="1752600"/>
            <a:ext cx="8593138" cy="4572000"/>
          </a:xfrm>
        </p:spPr>
        <p:txBody>
          <a:bodyPr/>
          <a:lstStyle/>
          <a:p>
            <a:r>
              <a:rPr lang="en-US" sz="2000" dirty="0" smtClean="0"/>
              <a:t>US Federal and State Corporate Tax Simplification, Journal of Business and Economics, 2014, 5 (9) 1473-1483. </a:t>
            </a:r>
            <a:r>
              <a:rPr lang="en-US" sz="2000" dirty="0" smtClean="0">
                <a:hlinkClick r:id="rId3"/>
              </a:rPr>
              <a:t>www.academicstar.us/issueshow.asp?daid=929</a:t>
            </a:r>
            <a:r>
              <a:rPr lang="en-US" sz="2000" dirty="0" smtClean="0"/>
              <a:t>  </a:t>
            </a:r>
            <a:endParaRPr lang="en-US" altLang="ja-JP" sz="2000" dirty="0" smtClean="0">
              <a:ea typeface="ＭＳ ゴシック" charset="-128"/>
            </a:endParaRPr>
          </a:p>
          <a:p>
            <a:r>
              <a:rPr lang="en-US" sz="2000" dirty="0" smtClean="0"/>
              <a:t>The U.S. State Personal Tax Simplifications with the LG Tax System, Academy of Economics and Finance Journal, 2014, 5, 59-67.  </a:t>
            </a:r>
            <a:r>
              <a:rPr lang="en-US" sz="2000" dirty="0" smtClean="0">
                <a:hlinkClick r:id="rId4"/>
              </a:rPr>
              <a:t>www.economics-finance.org/aefj.php</a:t>
            </a:r>
            <a:endParaRPr lang="en-US" sz="2000" dirty="0" smtClean="0"/>
          </a:p>
          <a:p>
            <a:r>
              <a:rPr lang="en-US" sz="2000" dirty="0" smtClean="0"/>
              <a:t>Option </a:t>
            </a:r>
            <a:r>
              <a:rPr lang="en-US" sz="2000" dirty="0" smtClean="0"/>
              <a:t>on Filing Exemption for Federal Personal Tax Return with Linear and Gradual Tax System, Academy of Economics and Finance Journal, 2015, 6, 79-86.  </a:t>
            </a:r>
            <a:r>
              <a:rPr lang="en-US" sz="2000" dirty="0" smtClean="0">
                <a:hlinkClick r:id="rId4"/>
              </a:rPr>
              <a:t>www.economics-finance.org/aefj.php</a:t>
            </a:r>
            <a:endParaRPr lang="en-US" sz="2000" dirty="0" smtClean="0"/>
          </a:p>
          <a:p>
            <a:r>
              <a:rPr lang="en-US" sz="2000" dirty="0" smtClean="0"/>
              <a:t>The LG Tax System for Federal Individual Income Tax Compliance, Journal of Business and Economics, 2017, 8 (7) 551-561   </a:t>
            </a:r>
            <a:br>
              <a:rPr lang="en-US" sz="2000" dirty="0" smtClean="0"/>
            </a:br>
            <a:r>
              <a:rPr lang="en-US" sz="2000" dirty="0" smtClean="0"/>
              <a:t>   </a:t>
            </a:r>
            <a:r>
              <a:rPr lang="en-US" sz="2000" dirty="0" smtClean="0">
                <a:hlinkClick r:id="rId5"/>
              </a:rPr>
              <a:t>www.academicstar.us/UploadFile/Picture/2018-1/20181922936274.pdf</a:t>
            </a:r>
            <a:r>
              <a:rPr lang="en-US" sz="2000" dirty="0" smtClean="0"/>
              <a:t> </a:t>
            </a:r>
            <a:endParaRPr lang="en-US" altLang="ja-JP" sz="2000" dirty="0" smtClean="0">
              <a:ea typeface="ＭＳ ゴシック" charset="-128"/>
            </a:endParaRPr>
          </a:p>
          <a:p>
            <a:r>
              <a:rPr lang="en-US" sz="2000" dirty="0" smtClean="0">
                <a:hlinkClick r:id="rId6"/>
              </a:rPr>
              <a:t>www.taxsimplecenter.weebly.com</a:t>
            </a:r>
            <a:r>
              <a:rPr lang="en-US" sz="2000" dirty="0" smtClean="0"/>
              <a:t>   (More Publications</a:t>
            </a:r>
            <a:r>
              <a:rPr lang="en-US" sz="2000" dirty="0" smtClean="0"/>
              <a:t>)</a:t>
            </a:r>
            <a:endParaRPr lang="en-US" sz="2200" dirty="0" smtClean="0"/>
          </a:p>
          <a:p>
            <a:endParaRPr lang="en-US" sz="2000" dirty="0" smtClean="0"/>
          </a:p>
          <a:p>
            <a:pPr lvl="1" eaLnBrk="1" hangingPunct="1">
              <a:lnSpc>
                <a:spcPct val="80000"/>
              </a:lnSpc>
              <a:buFont typeface="Wingdings" charset="2"/>
              <a:buChar char=""/>
              <a:defRPr/>
            </a:pPr>
            <a:endParaRPr lang="en-US" sz="2400" dirty="0" smtClean="0"/>
          </a:p>
          <a:p>
            <a:pPr lvl="1" eaLnBrk="1" hangingPunct="1">
              <a:lnSpc>
                <a:spcPct val="80000"/>
              </a:lnSpc>
              <a:buFont typeface="Wingdings" charset="2"/>
              <a:buChar char=""/>
              <a:defRPr/>
            </a:pPr>
            <a:endParaRPr lang="en-US" dirty="0" smtClean="0"/>
          </a:p>
        </p:txBody>
      </p:sp>
      <p:sp>
        <p:nvSpPr>
          <p:cNvPr id="23556"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44DE2692-C5D8-446B-89A7-D224ED5A21E3}" type="slidenum">
              <a:rPr lang="en-US" sz="1400" smtClean="0">
                <a:solidFill>
                  <a:srgbClr val="262626"/>
                </a:solidFill>
              </a:rPr>
              <a:pPr eaLnBrk="1" hangingPunct="1"/>
              <a:t>14</a:t>
            </a:fld>
            <a:endParaRPr lang="en-US" sz="1400" smtClean="0">
              <a:solidFill>
                <a:srgbClr val="262626"/>
              </a:solidFill>
            </a:endParaRPr>
          </a:p>
        </p:txBody>
      </p:sp>
      <p:pic>
        <p:nvPicPr>
          <p:cNvPr id="5" name="~PP1226.WAV">
            <a:hlinkClick r:id="" action="ppaction://media"/>
          </p:cNvPr>
          <p:cNvPicPr>
            <a:picLocks noRot="1" noChangeAspect="1"/>
          </p:cNvPicPr>
          <p:nvPr>
            <a:wavAudioFile r:embed="rId1" name="~PP1226.WAV"/>
          </p:nvPr>
        </p:nvPicPr>
        <p:blipFill>
          <a:blip r:embed="rId7"/>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b="1" dirty="0" smtClean="0">
                <a:solidFill>
                  <a:srgbClr val="FFFF00"/>
                </a:solidFill>
              </a:rPr>
              <a:t>HI Existing and LG Simplification Comparison</a:t>
            </a:r>
            <a:br>
              <a:rPr lang="en-US" sz="3200" b="1" dirty="0" smtClean="0">
                <a:solidFill>
                  <a:srgbClr val="FFFF00"/>
                </a:solidFill>
              </a:rPr>
            </a:br>
            <a:r>
              <a:rPr lang="en-US" sz="3200" b="1" dirty="0" smtClean="0">
                <a:solidFill>
                  <a:srgbClr val="FFFF00"/>
                </a:solidFill>
              </a:rPr>
              <a:t> </a:t>
            </a:r>
            <a:r>
              <a:rPr lang="en-US" sz="2400" b="1" dirty="0" smtClean="0">
                <a:solidFill>
                  <a:srgbClr val="FFFF00"/>
                </a:solidFill>
              </a:rPr>
              <a:t>12 tax brackets are reduced to 3 (75% reduction) and no W  Tables</a:t>
            </a:r>
            <a:endParaRPr lang="en-US" sz="2400" dirty="0"/>
          </a:p>
        </p:txBody>
      </p:sp>
      <p:sp>
        <p:nvSpPr>
          <p:cNvPr id="4" name="Slide Number Placeholder 3"/>
          <p:cNvSpPr>
            <a:spLocks noGrp="1"/>
          </p:cNvSpPr>
          <p:nvPr>
            <p:ph type="sldNum" sz="quarter" idx="12"/>
          </p:nvPr>
        </p:nvSpPr>
        <p:spPr/>
        <p:txBody>
          <a:bodyPr/>
          <a:lstStyle/>
          <a:p>
            <a:pPr>
              <a:defRPr/>
            </a:pPr>
            <a:fld id="{F2242E15-A39E-4B4F-AFEB-0372EAD8F221}" type="slidenum">
              <a:rPr lang="en-US" smtClean="0"/>
              <a:pPr>
                <a:defRPr/>
              </a:pPr>
              <a:t>15</a:t>
            </a:fld>
            <a:endParaRPr lang="en-US"/>
          </a:p>
        </p:txBody>
      </p:sp>
      <p:pic>
        <p:nvPicPr>
          <p:cNvPr id="7680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14644" y="2093913"/>
            <a:ext cx="7643556" cy="3565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6803"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71600" y="5943600"/>
            <a:ext cx="7239000" cy="441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P226.WAV">
            <a:hlinkClick r:id="" action="ppaction://media"/>
          </p:cNvPr>
          <p:cNvPicPr>
            <a:picLocks noRot="1" noChangeAspect="1"/>
          </p:cNvPicPr>
          <p:nvPr>
            <a:wavAudioFile r:embed="rId1" name="~PP226.WAV"/>
          </p:nvPr>
        </p:nvPicPr>
        <p:blipFill>
          <a:blip r:embed="rId5"/>
          <a:stretch>
            <a:fillRect/>
          </a:stretch>
        </p:blipFill>
        <p:spPr>
          <a:xfrm>
            <a:off x="8696325" y="6410325"/>
            <a:ext cx="304800" cy="304800"/>
          </a:xfrm>
          <a:prstGeom prst="rect">
            <a:avLst/>
          </a:prstGeom>
        </p:spPr>
      </p:pic>
    </p:spTree>
    <p:extLst>
      <p:ext uri="{BB962C8B-B14F-4D97-AF65-F5344CB8AC3E}">
        <p14:creationId xmlns:p14="http://schemas.microsoft.com/office/powerpoint/2010/main" xmlns="" val="265140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dirty="0" smtClean="0">
                <a:solidFill>
                  <a:srgbClr val="FFFF00"/>
                </a:solidFill>
              </a:rPr>
              <a:t>Tax simplification for MO  </a:t>
            </a:r>
            <a:br>
              <a:rPr lang="en-US" sz="3600" b="1" dirty="0" smtClean="0">
                <a:solidFill>
                  <a:srgbClr val="FFFF00"/>
                </a:solidFill>
              </a:rPr>
            </a:br>
            <a:r>
              <a:rPr lang="en-US" sz="2800" b="1" dirty="0" smtClean="0">
                <a:solidFill>
                  <a:srgbClr val="FFFF00"/>
                </a:solidFill>
              </a:rPr>
              <a:t> </a:t>
            </a:r>
            <a:r>
              <a:rPr lang="en-US" sz="2400" b="1" dirty="0" smtClean="0">
                <a:solidFill>
                  <a:srgbClr val="FFFF00"/>
                </a:solidFill>
              </a:rPr>
              <a:t>10 tax brackets are reduced to 2 (80% reduction) and no W  Tables  </a:t>
            </a:r>
            <a:endParaRPr lang="en-US" sz="2400" b="1" dirty="0">
              <a:solidFill>
                <a:srgbClr val="FFFF00"/>
              </a:solidFill>
            </a:endParaRPr>
          </a:p>
        </p:txBody>
      </p:sp>
      <p:sp>
        <p:nvSpPr>
          <p:cNvPr id="4" name="Slide Number Placeholder 3"/>
          <p:cNvSpPr>
            <a:spLocks noGrp="1"/>
          </p:cNvSpPr>
          <p:nvPr>
            <p:ph type="sldNum" sz="quarter" idx="12"/>
          </p:nvPr>
        </p:nvSpPr>
        <p:spPr/>
        <p:txBody>
          <a:bodyPr/>
          <a:lstStyle/>
          <a:p>
            <a:pPr>
              <a:defRPr/>
            </a:pPr>
            <a:fld id="{F2242E15-A39E-4B4F-AFEB-0372EAD8F221}" type="slidenum">
              <a:rPr lang="en-US" smtClean="0"/>
              <a:pPr>
                <a:defRPr/>
              </a:pPr>
              <a:t>16</a:t>
            </a:fld>
            <a:endParaRPr lang="en-US"/>
          </a:p>
        </p:txBody>
      </p:sp>
      <p:pic>
        <p:nvPicPr>
          <p:cNvPr id="2050" name="Picture 2" descr="http://rigeltechcorp.com/yahoo_site_admin/assets/images/Tax_graphs_MO.12130007_std.jpg"/>
          <p:cNvPicPr>
            <a:picLocks noChangeAspect="1" noChangeArrowheads="1"/>
          </p:cNvPicPr>
          <p:nvPr/>
        </p:nvPicPr>
        <p:blipFill>
          <a:blip r:embed="rId3"/>
          <a:srcRect/>
          <a:stretch>
            <a:fillRect/>
          </a:stretch>
        </p:blipFill>
        <p:spPr bwMode="auto">
          <a:xfrm>
            <a:off x="284163" y="2362200"/>
            <a:ext cx="8653462" cy="3962400"/>
          </a:xfrm>
          <a:prstGeom prst="rect">
            <a:avLst/>
          </a:prstGeom>
          <a:noFill/>
        </p:spPr>
      </p:pic>
      <p:pic>
        <p:nvPicPr>
          <p:cNvPr id="5" name="~PP3994.WAV">
            <a:hlinkClick r:id="" action="ppaction://media"/>
          </p:cNvPr>
          <p:cNvPicPr>
            <a:picLocks noRot="1" noChangeAspect="1"/>
          </p:cNvPicPr>
          <p:nvPr>
            <a:wavAudioFile r:embed="rId1" name="~PP3994.WAV"/>
          </p:nvPr>
        </p:nvPicPr>
        <p:blipFill>
          <a:blip r:embed="rId4"/>
          <a:stretch>
            <a:fillRect/>
          </a:stretch>
        </p:blipFill>
        <p:spPr>
          <a:xfrm>
            <a:off x="8696325" y="6410325"/>
            <a:ext cx="304800" cy="304800"/>
          </a:xfrm>
          <a:prstGeom prst="rect">
            <a:avLst/>
          </a:prstGeom>
        </p:spPr>
      </p:pic>
    </p:spTree>
    <p:extLst>
      <p:ext uri="{BB962C8B-B14F-4D97-AF65-F5344CB8AC3E}">
        <p14:creationId xmlns:p14="http://schemas.microsoft.com/office/powerpoint/2010/main" xmlns="" val="38433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284163" y="682671"/>
            <a:ext cx="8574087" cy="968375"/>
          </a:xfrm>
        </p:spPr>
        <p:txBody>
          <a:bodyPr>
            <a:noAutofit/>
          </a:bodyPr>
          <a:lstStyle/>
          <a:p>
            <a:pPr algn="ctr" eaLnBrk="1" hangingPunct="1"/>
            <a:r>
              <a:rPr lang="en-US" sz="3200" b="1" dirty="0" smtClean="0">
                <a:solidFill>
                  <a:srgbClr val="FFFF00"/>
                </a:solidFill>
              </a:rPr>
              <a:t>2020 Stimulus Check and Simplification</a:t>
            </a:r>
            <a:endParaRPr lang="en-US" sz="3200" dirty="0" smtClean="0">
              <a:solidFill>
                <a:srgbClr val="9DF131"/>
              </a:solidFill>
              <a:ea typeface="ＭＳ Ｐゴシック" pitchFamily="34" charset="-128"/>
            </a:endParaRPr>
          </a:p>
        </p:txBody>
      </p:sp>
      <p:sp>
        <p:nvSpPr>
          <p:cNvPr id="38915" name="Slide Number Placeholder 10"/>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6B098E3D-51F4-40DD-AC02-44CB7EBCD15D}" type="slidenum">
              <a:rPr lang="en-US" sz="1400" smtClean="0">
                <a:solidFill>
                  <a:srgbClr val="262626"/>
                </a:solidFill>
              </a:rPr>
              <a:pPr eaLnBrk="1" hangingPunct="1"/>
              <a:t>17</a:t>
            </a:fld>
            <a:endParaRPr lang="en-US" sz="1400" smtClean="0">
              <a:solidFill>
                <a:srgbClr val="262626"/>
              </a:solidFill>
            </a:endParaRPr>
          </a:p>
        </p:txBody>
      </p:sp>
      <p:sp>
        <p:nvSpPr>
          <p:cNvPr id="38916" name="Rectangle 1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7" name="Rectangle 11"/>
          <p:cNvSpPr>
            <a:spLocks noChangeArrowheads="1"/>
          </p:cNvSpPr>
          <p:nvPr/>
        </p:nvSpPr>
        <p:spPr bwMode="auto">
          <a:xfrm>
            <a:off x="0" y="2105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eaLnBrk="0" hangingPunct="0"/>
            <a:r>
              <a:rPr lang="en-US" sz="1200">
                <a:latin typeface="Times New Roman" pitchFamily="1" charset="0"/>
                <a:cs typeface="Times New Roman" pitchFamily="1" charset="0"/>
              </a:rPr>
              <a:t> </a:t>
            </a:r>
            <a:endParaRPr lang="en-US"/>
          </a:p>
        </p:txBody>
      </p:sp>
      <p:sp>
        <p:nvSpPr>
          <p:cNvPr id="38918"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9" name="Rectangle 14"/>
          <p:cNvSpPr>
            <a:spLocks noChangeArrowheads="1"/>
          </p:cNvSpPr>
          <p:nvPr/>
        </p:nvSpPr>
        <p:spPr bwMode="auto">
          <a:xfrm>
            <a:off x="0" y="16478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1200"/>
              <a:t> </a:t>
            </a:r>
            <a:r>
              <a:rPr lang="en-US" sz="1100"/>
              <a:t> </a:t>
            </a:r>
            <a:endParaRPr lang="en-US"/>
          </a:p>
        </p:txBody>
      </p:sp>
      <p:sp>
        <p:nvSpPr>
          <p:cNvPr id="50184" name="Content Placeholder 2"/>
          <p:cNvSpPr>
            <a:spLocks noGrp="1"/>
          </p:cNvSpPr>
          <p:nvPr>
            <p:ph idx="1"/>
          </p:nvPr>
        </p:nvSpPr>
        <p:spPr>
          <a:xfrm>
            <a:off x="284163" y="1651046"/>
            <a:ext cx="8574087" cy="4825953"/>
          </a:xfrm>
        </p:spPr>
        <p:txBody>
          <a:bodyPr/>
          <a:lstStyle/>
          <a:p>
            <a:pPr algn="just">
              <a:lnSpc>
                <a:spcPts val="200"/>
              </a:lnSpc>
              <a:buNone/>
            </a:pPr>
            <a:endParaRPr lang="en-US" sz="2000" b="1" dirty="0" smtClean="0"/>
          </a:p>
          <a:p>
            <a:pPr algn="just">
              <a:lnSpc>
                <a:spcPts val="200"/>
              </a:lnSpc>
              <a:buNone/>
            </a:pPr>
            <a:r>
              <a:rPr lang="en-US" sz="2000" b="1" u="sng" dirty="0" smtClean="0"/>
              <a:t>2020 Stimulus Check Calculation for Individuals &amp; Families:  240/480 </a:t>
            </a:r>
            <a:r>
              <a:rPr lang="en-US" sz="2000" b="1" u="sng" dirty="0" smtClean="0"/>
              <a:t>steps</a:t>
            </a:r>
            <a:endParaRPr lang="en-US" sz="2000" b="1" u="sng" dirty="0" smtClean="0"/>
          </a:p>
          <a:p>
            <a:pPr algn="just">
              <a:lnSpc>
                <a:spcPts val="200"/>
              </a:lnSpc>
              <a:buNone/>
            </a:pPr>
            <a:endParaRPr lang="en-US" sz="1800" b="1" dirty="0" smtClean="0"/>
          </a:p>
          <a:p>
            <a:pPr algn="just">
              <a:lnSpc>
                <a:spcPts val="200"/>
              </a:lnSpc>
              <a:buNone/>
            </a:pPr>
            <a:r>
              <a:rPr lang="en-US" sz="1800" b="1" dirty="0" smtClean="0"/>
              <a:t> </a:t>
            </a:r>
            <a:r>
              <a:rPr lang="en-US" sz="1800" b="1" u="sng" dirty="0" smtClean="0"/>
              <a:t>Status         AGI              Payment        Rate       </a:t>
            </a:r>
            <a:r>
              <a:rPr lang="en-US" sz="1800" b="1" u="sng" dirty="0" smtClean="0"/>
              <a:t> </a:t>
            </a:r>
            <a:r>
              <a:rPr lang="en-US" sz="1800" b="1" u="sng" dirty="0" smtClean="0"/>
              <a:t>  Step</a:t>
            </a:r>
            <a:r>
              <a:rPr lang="en-US" sz="1800" b="1" u="sng" dirty="0" smtClean="0"/>
              <a:t>     </a:t>
            </a:r>
            <a:r>
              <a:rPr lang="en-US" sz="1800" b="1" u="sng" dirty="0" smtClean="0"/>
              <a:t>Rate check   Budget Analysis</a:t>
            </a:r>
          </a:p>
          <a:p>
            <a:pPr algn="just">
              <a:lnSpc>
                <a:spcPts val="200"/>
              </a:lnSpc>
              <a:buNone/>
            </a:pPr>
            <a:r>
              <a:rPr lang="en-US" sz="1900" dirty="0" smtClean="0"/>
              <a:t>Single       75-99 K        $1,200-0     $5/$100      240              No            Add together</a:t>
            </a:r>
          </a:p>
          <a:p>
            <a:pPr algn="just">
              <a:lnSpc>
                <a:spcPts val="200"/>
              </a:lnSpc>
              <a:buNone/>
            </a:pPr>
            <a:r>
              <a:rPr lang="en-US" sz="1900" dirty="0" smtClean="0"/>
              <a:t>Family   150-198K       $2,400-0      $5/$100      480              No              (Complex)</a:t>
            </a:r>
          </a:p>
          <a:p>
            <a:pPr algn="just">
              <a:lnSpc>
                <a:spcPts val="200"/>
              </a:lnSpc>
              <a:buNone/>
            </a:pPr>
            <a:r>
              <a:rPr lang="en-US" sz="1900" dirty="0" smtClean="0"/>
              <a:t>              Example: For Single, AGI=87,000,  87,000-75,000=12,000, then</a:t>
            </a:r>
          </a:p>
          <a:p>
            <a:pPr algn="just">
              <a:lnSpc>
                <a:spcPts val="200"/>
              </a:lnSpc>
              <a:buNone/>
            </a:pPr>
            <a:r>
              <a:rPr lang="en-US" sz="1900" dirty="0" smtClean="0"/>
              <a:t>              12,000÷100=120 and 120*5=600. </a:t>
            </a:r>
            <a:r>
              <a:rPr lang="en-US" sz="1900" b="1" u="sng" dirty="0" smtClean="0"/>
              <a:t>Final result</a:t>
            </a:r>
            <a:r>
              <a:rPr lang="en-US" sz="1900" dirty="0" smtClean="0"/>
              <a:t>=1200 – 600=</a:t>
            </a:r>
            <a:r>
              <a:rPr lang="en-US" sz="1900" b="1" u="sng" dirty="0" smtClean="0"/>
              <a:t>600</a:t>
            </a:r>
          </a:p>
          <a:p>
            <a:pPr algn="just">
              <a:lnSpc>
                <a:spcPts val="200"/>
              </a:lnSpc>
              <a:buNone/>
            </a:pPr>
            <a:endParaRPr lang="en-US" sz="800" b="1" u="sng" dirty="0" smtClean="0"/>
          </a:p>
          <a:p>
            <a:pPr algn="just">
              <a:lnSpc>
                <a:spcPts val="200"/>
              </a:lnSpc>
              <a:buNone/>
            </a:pPr>
            <a:r>
              <a:rPr lang="en-US" sz="2000" b="1" u="sng" dirty="0" smtClean="0"/>
              <a:t>Simplification:</a:t>
            </a:r>
            <a:endParaRPr lang="en-US" sz="2000" b="1" u="sng" dirty="0" smtClean="0">
              <a:ea typeface="ＭＳ Ｐゴシック" pitchFamily="34" charset="-128"/>
            </a:endParaRPr>
          </a:p>
          <a:p>
            <a:pPr algn="just">
              <a:lnSpc>
                <a:spcPts val="200"/>
              </a:lnSpc>
              <a:buNone/>
            </a:pPr>
            <a:r>
              <a:rPr lang="en-US" sz="1800" b="1" u="sng" dirty="0" smtClean="0"/>
              <a:t>Status           AGI               Payment            Rate       Bracket    Rate check   Budget Analysis</a:t>
            </a:r>
          </a:p>
          <a:p>
            <a:pPr algn="just">
              <a:lnSpc>
                <a:spcPts val="200"/>
              </a:lnSpc>
              <a:buNone/>
            </a:pPr>
            <a:r>
              <a:rPr lang="en-US" sz="1900" dirty="0" smtClean="0"/>
              <a:t>    All     (75-99 </a:t>
            </a:r>
            <a:r>
              <a:rPr lang="en-US" sz="1900" dirty="0" smtClean="0"/>
              <a:t>K) S     ($1,200-0) S   </a:t>
            </a:r>
            <a:r>
              <a:rPr lang="en-US" sz="1900" dirty="0" smtClean="0"/>
              <a:t> 1 formula      </a:t>
            </a:r>
            <a:r>
              <a:rPr lang="en-US" sz="1900" dirty="0" smtClean="0"/>
              <a:t>  </a:t>
            </a:r>
            <a:r>
              <a:rPr lang="en-US" sz="1900" dirty="0" smtClean="0"/>
              <a:t>1            Yes (1-0)         1 formula</a:t>
            </a:r>
          </a:p>
          <a:p>
            <a:pPr algn="just">
              <a:lnSpc>
                <a:spcPts val="200"/>
              </a:lnSpc>
              <a:buNone/>
            </a:pPr>
            <a:r>
              <a:rPr lang="en-US" sz="1800" dirty="0" smtClean="0"/>
              <a:t>Rate=1-(AGI÷S-75,000)÷24,000   (check: 1-0 with smooth change)</a:t>
            </a:r>
          </a:p>
          <a:p>
            <a:pPr algn="just">
              <a:lnSpc>
                <a:spcPts val="200"/>
              </a:lnSpc>
              <a:buNone/>
            </a:pPr>
            <a:r>
              <a:rPr lang="en-US" sz="1800" dirty="0" smtClean="0"/>
              <a:t>                          ( Status (S)= 1 for individual or 2 for family )</a:t>
            </a:r>
          </a:p>
          <a:p>
            <a:pPr algn="just">
              <a:lnSpc>
                <a:spcPts val="200"/>
              </a:lnSpc>
              <a:buNone/>
            </a:pPr>
            <a:r>
              <a:rPr lang="en-US" sz="1800" dirty="0" smtClean="0"/>
              <a:t>Example</a:t>
            </a:r>
            <a:r>
              <a:rPr lang="en-US" sz="1800" dirty="0" smtClean="0"/>
              <a:t>: For Single, AGI=87,000, </a:t>
            </a:r>
            <a:r>
              <a:rPr lang="en-US" sz="1800" b="1" u="sng" dirty="0" smtClean="0"/>
              <a:t>Final result</a:t>
            </a:r>
            <a:r>
              <a:rPr lang="en-US" sz="1800" dirty="0" smtClean="0"/>
              <a:t>=1,200*1(1-(87,000÷1-75,000</a:t>
            </a:r>
            <a:r>
              <a:rPr lang="en-US" sz="1800" dirty="0" smtClean="0"/>
              <a:t>)÷</a:t>
            </a:r>
            <a:r>
              <a:rPr lang="en-US" sz="1800" dirty="0" smtClean="0"/>
              <a:t>24,000)</a:t>
            </a:r>
            <a:endParaRPr lang="en-US" sz="1800" dirty="0" smtClean="0"/>
          </a:p>
          <a:p>
            <a:pPr algn="just">
              <a:lnSpc>
                <a:spcPts val="200"/>
              </a:lnSpc>
              <a:buNone/>
            </a:pPr>
            <a:r>
              <a:rPr lang="en-US" sz="1800" dirty="0" smtClean="0"/>
              <a:t>              </a:t>
            </a:r>
            <a:r>
              <a:rPr lang="en-US" sz="1800" dirty="0" smtClean="0"/>
              <a:t> </a:t>
            </a:r>
            <a:r>
              <a:rPr lang="en-US" sz="1800" dirty="0" smtClean="0"/>
              <a:t>                            </a:t>
            </a:r>
            <a:r>
              <a:rPr lang="en-US" sz="1800" dirty="0" smtClean="0"/>
              <a:t>=1200*0.5=</a:t>
            </a:r>
            <a:r>
              <a:rPr lang="en-US" sz="1800" b="1" u="sng" dirty="0" smtClean="0"/>
              <a:t>600</a:t>
            </a:r>
            <a:endParaRPr lang="en-US" sz="1800" b="1" u="sng" dirty="0" smtClean="0"/>
          </a:p>
          <a:p>
            <a:pPr algn="just">
              <a:lnSpc>
                <a:spcPts val="200"/>
              </a:lnSpc>
              <a:buNone/>
            </a:pPr>
            <a:r>
              <a:rPr lang="en-US" sz="1800" b="1" u="sng" dirty="0" smtClean="0"/>
              <a:t>Budget Analysis:</a:t>
            </a:r>
            <a:r>
              <a:rPr lang="en-US" sz="1800" dirty="0" smtClean="0"/>
              <a:t>   If N is for Single numbers, budget analysis is: </a:t>
            </a:r>
          </a:p>
          <a:p>
            <a:pPr algn="just">
              <a:lnSpc>
                <a:spcPts val="200"/>
              </a:lnSpc>
              <a:buNone/>
            </a:pPr>
            <a:r>
              <a:rPr lang="en-US" sz="1800" dirty="0" smtClean="0"/>
              <a:t>   1,200 N-0.05 Sum (AGI÷S)n+(</a:t>
            </a:r>
            <a:r>
              <a:rPr lang="en-US" sz="1800" dirty="0" smtClean="0"/>
              <a:t>1,200x75,000÷24,000</a:t>
            </a:r>
            <a:r>
              <a:rPr lang="en-US" sz="1800" dirty="0" smtClean="0"/>
              <a:t>) N=</a:t>
            </a:r>
            <a:r>
              <a:rPr lang="en-US" sz="1800" b="1" u="sng" dirty="0" smtClean="0"/>
              <a:t>4,950 N-0.05 Sum (AGI)n</a:t>
            </a:r>
          </a:p>
          <a:p>
            <a:pPr algn="just">
              <a:lnSpc>
                <a:spcPts val="200"/>
              </a:lnSpc>
              <a:buNone/>
            </a:pPr>
            <a:endParaRPr lang="en-US" sz="1800" b="1" u="sng" dirty="0" smtClean="0"/>
          </a:p>
          <a:p>
            <a:pPr algn="just">
              <a:lnSpc>
                <a:spcPts val="200"/>
              </a:lnSpc>
              <a:buNone/>
            </a:pPr>
            <a:endParaRPr lang="en-US" sz="1800" b="1" u="sng" dirty="0" smtClean="0"/>
          </a:p>
          <a:p>
            <a:pPr algn="just">
              <a:lnSpc>
                <a:spcPts val="200"/>
              </a:lnSpc>
              <a:buNone/>
            </a:pPr>
            <a:endParaRPr lang="en-US" sz="1800" b="1" u="sng" dirty="0" smtClean="0"/>
          </a:p>
          <a:p>
            <a:pPr algn="just">
              <a:lnSpc>
                <a:spcPts val="200"/>
              </a:lnSpc>
              <a:buNone/>
            </a:pPr>
            <a:endParaRPr lang="en-US" sz="2000" dirty="0" smtClean="0"/>
          </a:p>
          <a:p>
            <a:pPr algn="just">
              <a:lnSpc>
                <a:spcPts val="200"/>
              </a:lnSpc>
              <a:buNone/>
            </a:pPr>
            <a:r>
              <a:rPr lang="en-US" sz="2000" dirty="0" smtClean="0"/>
              <a:t/>
            </a:r>
            <a:br>
              <a:rPr lang="en-US" sz="2000" dirty="0" smtClean="0"/>
            </a:br>
            <a:endParaRPr lang="en-US" sz="2000" dirty="0" smtClean="0"/>
          </a:p>
          <a:p>
            <a:pPr algn="just">
              <a:lnSpc>
                <a:spcPts val="200"/>
              </a:lnSpc>
              <a:buNone/>
            </a:pPr>
            <a:endParaRPr lang="en-US" sz="2000" dirty="0" smtClean="0"/>
          </a:p>
          <a:p>
            <a:pPr algn="just">
              <a:lnSpc>
                <a:spcPts val="200"/>
              </a:lnSpc>
              <a:buNone/>
            </a:pPr>
            <a:endParaRPr lang="en-US" sz="2000" dirty="0" smtClean="0"/>
          </a:p>
          <a:p>
            <a:pPr algn="just">
              <a:lnSpc>
                <a:spcPts val="200"/>
              </a:lnSpc>
              <a:buNone/>
            </a:pPr>
            <a:endParaRPr lang="en-US" sz="2000" dirty="0" smtClean="0"/>
          </a:p>
          <a:p>
            <a:pPr algn="just">
              <a:lnSpc>
                <a:spcPts val="200"/>
              </a:lnSpc>
              <a:buNone/>
            </a:pPr>
            <a:endParaRPr lang="en-US" sz="2000" dirty="0" smtClean="0"/>
          </a:p>
          <a:p>
            <a:pPr algn="just">
              <a:lnSpc>
                <a:spcPts val="200"/>
              </a:lnSpc>
              <a:buNone/>
            </a:pPr>
            <a:r>
              <a:rPr lang="en-US" sz="2000" dirty="0" smtClean="0"/>
              <a:t>  </a:t>
            </a:r>
          </a:p>
          <a:p>
            <a:pPr algn="just">
              <a:lnSpc>
                <a:spcPts val="200"/>
              </a:lnSpc>
              <a:buNone/>
            </a:pPr>
            <a:endParaRPr lang="en-US" sz="2000" dirty="0" smtClean="0">
              <a:ea typeface="ＭＳ Ｐゴシック" pitchFamily="34" charset="-128"/>
            </a:endParaRPr>
          </a:p>
          <a:p>
            <a:pPr algn="just">
              <a:lnSpc>
                <a:spcPts val="200"/>
              </a:lnSpc>
              <a:buNone/>
            </a:pPr>
            <a:endParaRPr lang="en-US" sz="2000" dirty="0" smtClean="0">
              <a:ea typeface="ＭＳ Ｐゴシック" pitchFamily="34" charset="-128"/>
            </a:endParaRPr>
          </a:p>
          <a:p>
            <a:pPr algn="just">
              <a:lnSpc>
                <a:spcPts val="200"/>
              </a:lnSpc>
              <a:buNone/>
            </a:pPr>
            <a:endParaRPr lang="en-US" sz="1600" dirty="0" smtClean="0">
              <a:ea typeface="ＭＳ Ｐゴシック" pitchFamily="34" charset="-128"/>
            </a:endParaRPr>
          </a:p>
        </p:txBody>
      </p:sp>
      <p:pic>
        <p:nvPicPr>
          <p:cNvPr id="9" name="~PP3186.WAV">
            <a:hlinkClick r:id="" action="ppaction://media"/>
          </p:cNvPr>
          <p:cNvPicPr>
            <a:picLocks noRot="1" noChangeAspect="1"/>
          </p:cNvPicPr>
          <p:nvPr>
            <a:wavAudioFile r:embed="rId1" name="~PP3186.WAV"/>
          </p:nvPr>
        </p:nvPicPr>
        <p:blipFill>
          <a:blip r:embed="rId4"/>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284163" y="682671"/>
            <a:ext cx="8574087" cy="968375"/>
          </a:xfrm>
        </p:spPr>
        <p:txBody>
          <a:bodyPr>
            <a:normAutofit fontScale="90000"/>
          </a:bodyPr>
          <a:lstStyle/>
          <a:p>
            <a:pPr algn="ctr" eaLnBrk="1" hangingPunct="1"/>
            <a:r>
              <a:rPr lang="en-US" sz="4400" b="1" dirty="0" smtClean="0">
                <a:solidFill>
                  <a:srgbClr val="FFFF00"/>
                </a:solidFill>
                <a:ea typeface="ＭＳ Ｐゴシック" pitchFamily="34" charset="-128"/>
              </a:rPr>
              <a:t>Conclusion</a:t>
            </a:r>
            <a:r>
              <a:rPr lang="en-US" sz="3100" b="1" dirty="0" smtClean="0">
                <a:ea typeface="ＭＳ Ｐゴシック" pitchFamily="34" charset="-128"/>
              </a:rPr>
              <a:t/>
            </a:r>
            <a:br>
              <a:rPr lang="en-US" sz="3100" b="1" dirty="0" smtClean="0">
                <a:ea typeface="ＭＳ Ｐゴシック" pitchFamily="34" charset="-128"/>
              </a:rPr>
            </a:br>
            <a:endParaRPr lang="en-US" sz="2200" dirty="0" smtClean="0">
              <a:solidFill>
                <a:srgbClr val="9DF131"/>
              </a:solidFill>
              <a:ea typeface="ＭＳ Ｐゴシック" pitchFamily="34" charset="-128"/>
            </a:endParaRPr>
          </a:p>
        </p:txBody>
      </p:sp>
      <p:sp>
        <p:nvSpPr>
          <p:cNvPr id="38915" name="Slide Number Placeholder 10"/>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6B098E3D-51F4-40DD-AC02-44CB7EBCD15D}" type="slidenum">
              <a:rPr lang="en-US" sz="1400" smtClean="0">
                <a:solidFill>
                  <a:srgbClr val="262626"/>
                </a:solidFill>
              </a:rPr>
              <a:pPr eaLnBrk="1" hangingPunct="1"/>
              <a:t>18</a:t>
            </a:fld>
            <a:endParaRPr lang="en-US" sz="1400" smtClean="0">
              <a:solidFill>
                <a:srgbClr val="262626"/>
              </a:solidFill>
            </a:endParaRPr>
          </a:p>
        </p:txBody>
      </p:sp>
      <p:sp>
        <p:nvSpPr>
          <p:cNvPr id="38916" name="Rectangle 1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7" name="Rectangle 11"/>
          <p:cNvSpPr>
            <a:spLocks noChangeArrowheads="1"/>
          </p:cNvSpPr>
          <p:nvPr/>
        </p:nvSpPr>
        <p:spPr bwMode="auto">
          <a:xfrm>
            <a:off x="0" y="2105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eaLnBrk="0" hangingPunct="0"/>
            <a:r>
              <a:rPr lang="en-US" sz="1200">
                <a:latin typeface="Times New Roman" pitchFamily="1" charset="0"/>
                <a:cs typeface="Times New Roman" pitchFamily="1" charset="0"/>
              </a:rPr>
              <a:t> </a:t>
            </a:r>
            <a:endParaRPr lang="en-US"/>
          </a:p>
        </p:txBody>
      </p:sp>
      <p:sp>
        <p:nvSpPr>
          <p:cNvPr id="38918"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38919" name="Rectangle 14"/>
          <p:cNvSpPr>
            <a:spLocks noChangeArrowheads="1"/>
          </p:cNvSpPr>
          <p:nvPr/>
        </p:nvSpPr>
        <p:spPr bwMode="auto">
          <a:xfrm>
            <a:off x="0" y="16478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1200"/>
              <a:t> </a:t>
            </a:r>
            <a:r>
              <a:rPr lang="en-US" sz="1100"/>
              <a:t> </a:t>
            </a:r>
            <a:endParaRPr lang="en-US"/>
          </a:p>
        </p:txBody>
      </p:sp>
      <p:sp>
        <p:nvSpPr>
          <p:cNvPr id="50184" name="Content Placeholder 2"/>
          <p:cNvSpPr>
            <a:spLocks noGrp="1"/>
          </p:cNvSpPr>
          <p:nvPr>
            <p:ph idx="1"/>
          </p:nvPr>
        </p:nvSpPr>
        <p:spPr>
          <a:xfrm>
            <a:off x="284163" y="1828800"/>
            <a:ext cx="8574087" cy="4648199"/>
          </a:xfrm>
        </p:spPr>
        <p:txBody>
          <a:bodyPr/>
          <a:lstStyle/>
          <a:p>
            <a:r>
              <a:rPr lang="en-US" dirty="0" smtClean="0">
                <a:ea typeface="ＭＳ Ｐゴシック" pitchFamily="34" charset="-128"/>
              </a:rPr>
              <a:t>We have found both fair and simple tax rates to simplify existing two tax calculation systems into </a:t>
            </a:r>
            <a:r>
              <a:rPr lang="en-US" b="1" dirty="0" smtClean="0">
                <a:ea typeface="ＭＳ Ｐゴシック" pitchFamily="34" charset="-128"/>
              </a:rPr>
              <a:t>one simple system</a:t>
            </a:r>
            <a:endParaRPr lang="en-US" dirty="0" smtClean="0">
              <a:ea typeface="ＭＳ Ｐゴシック" pitchFamily="34" charset="-128"/>
            </a:endParaRPr>
          </a:p>
          <a:p>
            <a:r>
              <a:rPr lang="en-US" dirty="0" smtClean="0"/>
              <a:t>Match and reduce existing 3-12 brackets to 3 for Federal or 2  for states. The </a:t>
            </a:r>
            <a:r>
              <a:rPr lang="en-US" b="1" dirty="0" smtClean="0"/>
              <a:t>3 or 2 brackets are kept </a:t>
            </a:r>
            <a:r>
              <a:rPr lang="en-US" dirty="0" smtClean="0"/>
              <a:t> </a:t>
            </a:r>
            <a:r>
              <a:rPr lang="en-US" b="1" dirty="0" smtClean="0"/>
              <a:t>to reduce related political conflicts </a:t>
            </a:r>
            <a:r>
              <a:rPr lang="en-US" dirty="0" smtClean="0"/>
              <a:t>(3 factors with various options)</a:t>
            </a:r>
          </a:p>
          <a:p>
            <a:r>
              <a:rPr lang="en-US" b="1" dirty="0" smtClean="0">
                <a:ea typeface="ＭＳ Ｐゴシック" pitchFamily="34" charset="-128"/>
              </a:rPr>
              <a:t>Eliminate withholding tables </a:t>
            </a:r>
            <a:r>
              <a:rPr lang="en-US" dirty="0" smtClean="0">
                <a:ea typeface="ＭＳ Ｐゴシック" pitchFamily="34" charset="-128"/>
              </a:rPr>
              <a:t>(up to 22 pages) </a:t>
            </a:r>
          </a:p>
          <a:p>
            <a:r>
              <a:rPr lang="en-US" b="1" dirty="0" smtClean="0">
                <a:ea typeface="ＭＳ Ｐゴシック" pitchFamily="34" charset="-128"/>
              </a:rPr>
              <a:t>Half-page tax return form                    </a:t>
            </a:r>
            <a:r>
              <a:rPr lang="en-US" sz="1800" dirty="0" smtClean="0">
                <a:hlinkClick r:id="rId4"/>
              </a:rPr>
              <a:t>www.academicstar.us/UploadFile/Picture/2023-5/20235518550488.pdf</a:t>
            </a:r>
            <a:r>
              <a:rPr lang="en-US" sz="1800" dirty="0" smtClean="0"/>
              <a:t> (Table 3</a:t>
            </a:r>
            <a:r>
              <a:rPr lang="en-US" sz="1800" smtClean="0"/>
              <a:t>) </a:t>
            </a:r>
            <a:endParaRPr lang="en-US" sz="1800" b="1" dirty="0" smtClean="0">
              <a:ea typeface="ＭＳ Ｐゴシック" pitchFamily="34" charset="-128"/>
            </a:endParaRPr>
          </a:p>
          <a:p>
            <a:r>
              <a:rPr lang="en-US" b="1" dirty="0" smtClean="0">
                <a:ea typeface="ＭＳ Ｐゴシック" pitchFamily="34" charset="-128"/>
              </a:rPr>
              <a:t>15 </a:t>
            </a:r>
            <a:r>
              <a:rPr lang="en-US" b="1" dirty="0" smtClean="0">
                <a:ea typeface="ＭＳ Ｐゴシック" pitchFamily="34" charset="-128"/>
              </a:rPr>
              <a:t>benefits </a:t>
            </a:r>
            <a:r>
              <a:rPr lang="en-US" dirty="0" smtClean="0"/>
              <a:t>to save </a:t>
            </a:r>
            <a:r>
              <a:rPr lang="en-US" b="1" dirty="0" smtClean="0"/>
              <a:t>$10 billion/year </a:t>
            </a:r>
            <a:r>
              <a:rPr lang="en-US" dirty="0" smtClean="0"/>
              <a:t>(value) for Federal or </a:t>
            </a:r>
            <a:r>
              <a:rPr lang="en-US" b="1" dirty="0" smtClean="0"/>
              <a:t>$20-900 million/year </a:t>
            </a:r>
            <a:r>
              <a:rPr lang="en-US" dirty="0" smtClean="0"/>
              <a:t>(value) for a small-large state </a:t>
            </a:r>
          </a:p>
          <a:p>
            <a:endParaRPr lang="en-US" dirty="0" smtClean="0">
              <a:ea typeface="ＭＳ Ｐゴシック" pitchFamily="34" charset="-128"/>
            </a:endParaRPr>
          </a:p>
        </p:txBody>
      </p:sp>
      <p:pic>
        <p:nvPicPr>
          <p:cNvPr id="9" name="~PP3588.WAV">
            <a:hlinkClick r:id="" action="ppaction://media"/>
          </p:cNvPr>
          <p:cNvPicPr>
            <a:picLocks noRot="1" noChangeAspect="1"/>
          </p:cNvPicPr>
          <p:nvPr>
            <a:wavAudioFile r:embed="rId1" name="~PP3588.WAV"/>
          </p:nvPr>
        </p:nvPicPr>
        <p:blipFill>
          <a:blip r:embed="rId5"/>
          <a:stretch>
            <a:fillRect/>
          </a:stretch>
        </p:blipFill>
        <p:spPr>
          <a:xfrm>
            <a:off x="8696325" y="64103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bwMode="auto"/>
        <p:txBody>
          <a:bodyPr>
            <a:normAutofit fontScale="90000"/>
          </a:bodyPr>
          <a:lstStyle/>
          <a:p>
            <a:pPr algn="ctr" eaLnBrk="1" hangingPunct="1"/>
            <a:r>
              <a:rPr lang="en-US" sz="4000" b="1" dirty="0" smtClean="0">
                <a:solidFill>
                  <a:srgbClr val="FFFF00"/>
                </a:solidFill>
                <a:ea typeface="ＭＳ Ｐゴシック" pitchFamily="34" charset="-128"/>
              </a:rPr>
              <a:t>Question and Suggestion</a:t>
            </a:r>
            <a:r>
              <a:rPr lang="en-US" sz="3100" b="1" dirty="0" smtClean="0">
                <a:ea typeface="ＭＳ Ｐゴシック" pitchFamily="34" charset="-128"/>
              </a:rPr>
              <a:t/>
            </a:r>
            <a:br>
              <a:rPr lang="en-US" sz="3100" b="1" dirty="0" smtClean="0">
                <a:ea typeface="ＭＳ Ｐゴシック" pitchFamily="34" charset="-128"/>
              </a:rPr>
            </a:br>
            <a:endParaRPr lang="en-US" sz="2200" dirty="0" smtClean="0">
              <a:solidFill>
                <a:srgbClr val="9DF131"/>
              </a:solidFill>
              <a:ea typeface="ＭＳ Ｐゴシック" pitchFamily="34" charset="-128"/>
            </a:endParaRPr>
          </a:p>
        </p:txBody>
      </p:sp>
      <p:sp>
        <p:nvSpPr>
          <p:cNvPr id="40963" name="Slide Number Placeholder 10"/>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6C49B8D7-A04B-4F70-A92F-6B487D9E4C69}" type="slidenum">
              <a:rPr lang="en-US" sz="1400" smtClean="0">
                <a:solidFill>
                  <a:srgbClr val="262626"/>
                </a:solidFill>
              </a:rPr>
              <a:pPr eaLnBrk="1" hangingPunct="1"/>
              <a:t>19</a:t>
            </a:fld>
            <a:endParaRPr lang="en-US" sz="1400" smtClean="0">
              <a:solidFill>
                <a:srgbClr val="262626"/>
              </a:solidFill>
            </a:endParaRPr>
          </a:p>
        </p:txBody>
      </p:sp>
      <p:sp>
        <p:nvSpPr>
          <p:cNvPr id="40964" name="Rectangle 1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40965" name="Rectangle 11"/>
          <p:cNvSpPr>
            <a:spLocks noChangeArrowheads="1"/>
          </p:cNvSpPr>
          <p:nvPr/>
        </p:nvSpPr>
        <p:spPr bwMode="auto">
          <a:xfrm>
            <a:off x="0" y="2105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eaLnBrk="0" hangingPunct="0"/>
            <a:r>
              <a:rPr lang="en-US" sz="1200">
                <a:latin typeface="Times New Roman" pitchFamily="1" charset="0"/>
                <a:cs typeface="Times New Roman" pitchFamily="1" charset="0"/>
              </a:rPr>
              <a:t> </a:t>
            </a:r>
            <a:endParaRPr lang="en-US"/>
          </a:p>
        </p:txBody>
      </p:sp>
      <p:sp>
        <p:nvSpPr>
          <p:cNvPr id="40966"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40967" name="Rectangle 14"/>
          <p:cNvSpPr>
            <a:spLocks noChangeArrowheads="1"/>
          </p:cNvSpPr>
          <p:nvPr/>
        </p:nvSpPr>
        <p:spPr bwMode="auto">
          <a:xfrm>
            <a:off x="0" y="16478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1200"/>
              <a:t> </a:t>
            </a:r>
            <a:r>
              <a:rPr lang="en-US" sz="1100"/>
              <a:t> </a:t>
            </a:r>
            <a:endParaRPr lang="en-US"/>
          </a:p>
        </p:txBody>
      </p:sp>
      <p:sp>
        <p:nvSpPr>
          <p:cNvPr id="54280" name="Content Placeholder 2"/>
          <p:cNvSpPr>
            <a:spLocks noGrp="1"/>
          </p:cNvSpPr>
          <p:nvPr>
            <p:ph idx="1"/>
          </p:nvPr>
        </p:nvSpPr>
        <p:spPr>
          <a:xfrm>
            <a:off x="284163" y="1828800"/>
            <a:ext cx="8574087" cy="4297363"/>
          </a:xfrm>
        </p:spPr>
        <p:txBody>
          <a:bodyPr/>
          <a:lstStyle/>
          <a:p>
            <a:pPr>
              <a:buNone/>
            </a:pPr>
            <a:r>
              <a:rPr lang="en-US" dirty="0" smtClean="0">
                <a:ea typeface="ＭＳ Ｐゴシック" pitchFamily="34" charset="-128"/>
              </a:rPr>
              <a:t>  </a:t>
            </a:r>
            <a:endParaRPr lang="en-US" sz="4800" dirty="0" smtClean="0">
              <a:ea typeface="ＭＳ Ｐゴシック" pitchFamily="34" charset="-128"/>
            </a:endParaRPr>
          </a:p>
          <a:p>
            <a:pPr algn="ctr">
              <a:buNone/>
            </a:pPr>
            <a:r>
              <a:rPr lang="en-US" sz="3600" b="1" dirty="0" smtClean="0">
                <a:ea typeface="ＭＳ Ｐゴシック" pitchFamily="34" charset="-128"/>
              </a:rPr>
              <a:t>Thank you!</a:t>
            </a:r>
          </a:p>
          <a:p>
            <a:pPr algn="ctr">
              <a:lnSpc>
                <a:spcPct val="70000"/>
              </a:lnSpc>
              <a:spcBef>
                <a:spcPct val="0"/>
              </a:spcBef>
              <a:defRPr/>
            </a:pPr>
            <a:endParaRPr lang="en-US" sz="2000" b="1" dirty="0" smtClean="0">
              <a:solidFill>
                <a:srgbClr val="FF0000"/>
              </a:solidFill>
            </a:endParaRPr>
          </a:p>
          <a:p>
            <a:pPr algn="ctr">
              <a:lnSpc>
                <a:spcPct val="70000"/>
              </a:lnSpc>
              <a:spcBef>
                <a:spcPct val="0"/>
              </a:spcBef>
              <a:buNone/>
              <a:defRPr/>
            </a:pPr>
            <a:endParaRPr lang="en-US" sz="2000" b="1" dirty="0" smtClean="0">
              <a:solidFill>
                <a:srgbClr val="FF0000"/>
              </a:solidFill>
            </a:endParaRPr>
          </a:p>
          <a:p>
            <a:pPr algn="ctr">
              <a:lnSpc>
                <a:spcPct val="70000"/>
              </a:lnSpc>
              <a:spcBef>
                <a:spcPct val="0"/>
              </a:spcBef>
              <a:buNone/>
              <a:defRPr/>
            </a:pPr>
            <a:endParaRPr lang="en-US" sz="2000" b="1" dirty="0" smtClean="0">
              <a:solidFill>
                <a:srgbClr val="FF0000"/>
              </a:solidFill>
            </a:endParaRPr>
          </a:p>
          <a:p>
            <a:pPr algn="ctr">
              <a:lnSpc>
                <a:spcPct val="70000"/>
              </a:lnSpc>
              <a:spcBef>
                <a:spcPct val="0"/>
              </a:spcBef>
              <a:buNone/>
              <a:defRPr/>
            </a:pPr>
            <a:endParaRPr lang="en-US" sz="2000" b="1" dirty="0" smtClean="0">
              <a:solidFill>
                <a:srgbClr val="FF0000"/>
              </a:solidFill>
            </a:endParaRPr>
          </a:p>
          <a:p>
            <a:pPr algn="ctr">
              <a:lnSpc>
                <a:spcPct val="70000"/>
              </a:lnSpc>
              <a:spcBef>
                <a:spcPct val="0"/>
              </a:spcBef>
              <a:buNone/>
              <a:defRPr/>
            </a:pPr>
            <a:r>
              <a:rPr lang="en-US" sz="2000" b="1" dirty="0" smtClean="0">
                <a:solidFill>
                  <a:srgbClr val="FF0000"/>
                </a:solidFill>
              </a:rPr>
              <a:t>johnlee@taxsimplecenter.net</a:t>
            </a:r>
            <a:endParaRPr lang="en-US" sz="2200" b="1" dirty="0" smtClean="0">
              <a:ea typeface="ＭＳ Ｐゴシック" pitchFamily="34" charset="-128"/>
              <a:hlinkClick r:id="rId5"/>
            </a:endParaRPr>
          </a:p>
          <a:p>
            <a:pPr algn="ctr">
              <a:buNone/>
            </a:pPr>
            <a:r>
              <a:rPr lang="en-US" b="1" dirty="0" smtClean="0">
                <a:ea typeface="ＭＳ Ｐゴシック" pitchFamily="34" charset="-128"/>
              </a:rPr>
              <a:t>913-710-0957</a:t>
            </a:r>
          </a:p>
          <a:p>
            <a:pPr algn="ctr">
              <a:buNone/>
            </a:pPr>
            <a:r>
              <a:rPr lang="en-US" dirty="0" smtClean="0">
                <a:hlinkClick r:id="rId6"/>
              </a:rPr>
              <a:t>www.taxsimplecenter.net</a:t>
            </a:r>
            <a:endParaRPr lang="en-US" b="1" dirty="0" smtClean="0">
              <a:solidFill>
                <a:srgbClr val="FF0000"/>
              </a:solidFill>
            </a:endParaRPr>
          </a:p>
          <a:p>
            <a:pPr algn="ctr">
              <a:buNone/>
            </a:pPr>
            <a:endParaRPr lang="en-US" sz="3200" b="1" dirty="0" smtClean="0">
              <a:solidFill>
                <a:srgbClr val="FF0000"/>
              </a:solidFill>
            </a:endParaRPr>
          </a:p>
          <a:p>
            <a:pPr algn="ctr">
              <a:buNone/>
            </a:pPr>
            <a:endParaRPr lang="en-US" sz="3200" dirty="0" smtClean="0">
              <a:ea typeface="ＭＳ Ｐゴシック" pitchFamily="34" charset="-128"/>
            </a:endParaRPr>
          </a:p>
          <a:p>
            <a:pPr algn="ctr">
              <a:buNone/>
            </a:pPr>
            <a:endParaRPr lang="en-US" sz="4000" dirty="0" smtClean="0">
              <a:ea typeface="ＭＳ Ｐゴシック" pitchFamily="34" charset="-128"/>
            </a:endParaRPr>
          </a:p>
          <a:p>
            <a:pPr algn="ctr">
              <a:buNone/>
            </a:pPr>
            <a:r>
              <a:rPr lang="en-US" sz="4000" dirty="0" smtClean="0">
                <a:ea typeface="ＭＳ Ｐゴシック" pitchFamily="34" charset="-128"/>
              </a:rPr>
              <a:t> </a:t>
            </a:r>
          </a:p>
        </p:txBody>
      </p:sp>
      <p:pic>
        <p:nvPicPr>
          <p:cNvPr id="9" name="~PP3072.WAV">
            <a:hlinkClick r:id="" action="ppaction://media"/>
          </p:cNvPr>
          <p:cNvPicPr>
            <a:picLocks noRot="1" noChangeAspect="1"/>
          </p:cNvPicPr>
          <p:nvPr>
            <a:wavAudioFile r:embed="rId2" name="~PP3072.WAV"/>
          </p:nvPr>
        </p:nvPicPr>
        <p:blipFill>
          <a:blip r:embed="rId7"/>
          <a:stretch>
            <a:fillRect/>
          </a:stretch>
        </p:blipFill>
        <p:spPr>
          <a:xfrm>
            <a:off x="8696325" y="6410325"/>
            <a:ext cx="304800" cy="30480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4280">
                                            <p:txEl>
                                              <p:pRg st="12" end="12"/>
                                            </p:txEl>
                                          </p:spTgt>
                                        </p:tgtEl>
                                        <p:attrNameLst>
                                          <p:attrName>style.visibility</p:attrName>
                                        </p:attrNameLst>
                                      </p:cBhvr>
                                      <p:to>
                                        <p:strVal val="visible"/>
                                      </p:to>
                                    </p:set>
                                    <p:animEffect transition="in" filter="fade">
                                      <p:cBhvr>
                                        <p:cTn id="11" dur="500"/>
                                        <p:tgtEl>
                                          <p:spTgt spid="5428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7"/>
</p:tagLst>
</file>

<file path=ppt/theme/theme1.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majorFont>
      <a:minorFont>
        <a:latin typeface="Calibri"/>
        <a:ea typeface=""/>
        <a:cs typeface=""/>
        <a:font script="Jpan" typeface="ＭＳ ゴシック"/>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53890</TotalTime>
  <Words>959</Words>
  <Application>Microsoft Office PowerPoint</Application>
  <PresentationFormat>On-screen Show (4:3)</PresentationFormat>
  <Paragraphs>212</Paragraphs>
  <Slides>19</Slides>
  <Notes>9</Notes>
  <HiddenSlides>0</HiddenSlides>
  <MMClips>19</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Spectrum</vt:lpstr>
      <vt:lpstr>Federal and State Tax Simplification   for Fair and Simple Tax Rate and Saving</vt:lpstr>
      <vt:lpstr>  Question and Introduction  </vt:lpstr>
      <vt:lpstr>  Federal  Tax and Simplification  </vt:lpstr>
      <vt:lpstr>  State Taxes and Simplification  </vt:lpstr>
      <vt:lpstr> Basic Question and Solution </vt:lpstr>
      <vt:lpstr>The federal tax system comparisons  7 tax brackets are reduced to 3 (57% reduction) and no W Tables </vt:lpstr>
      <vt:lpstr>Comparison</vt:lpstr>
      <vt:lpstr>Example</vt:lpstr>
      <vt:lpstr>What tax simplification areas  are needed to be simplified?</vt:lpstr>
      <vt:lpstr>What tax simplification areas  are needed to be simplified?</vt:lpstr>
      <vt:lpstr>Benefit and Value Summary </vt:lpstr>
      <vt:lpstr>Benefit and Value Summary</vt:lpstr>
      <vt:lpstr>Publication</vt:lpstr>
      <vt:lpstr>Publication</vt:lpstr>
      <vt:lpstr>HI Existing and LG Simplification Comparison  12 tax brackets are reduced to 3 (75% reduction) and no W  Tables</vt:lpstr>
      <vt:lpstr>Tax simplification for MO    10 tax brackets are reduced to 2 (80% reduction) and no W  Tables  </vt:lpstr>
      <vt:lpstr>2020 Stimulus Check and Simplification</vt:lpstr>
      <vt:lpstr>Conclusion </vt:lpstr>
      <vt:lpstr>Question and Suggestion </vt:lpstr>
    </vt:vector>
  </TitlesOfParts>
  <Company>Cornerstone Architect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Significance of Company Financial Structure Changes after the High-Tech Bubble</dc:title>
  <dc:creator>Jean Kao</dc:creator>
  <cp:lastModifiedBy>John</cp:lastModifiedBy>
  <cp:revision>789</cp:revision>
  <cp:lastPrinted>2013-02-13T18:20:18Z</cp:lastPrinted>
  <dcterms:created xsi:type="dcterms:W3CDTF">2011-06-22T18:49:14Z</dcterms:created>
  <dcterms:modified xsi:type="dcterms:W3CDTF">2023-06-04T22:18:41Z</dcterms:modified>
</cp:coreProperties>
</file>